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handoutMasterIdLst>
    <p:handoutMasterId r:id="rId37"/>
  </p:handoutMasterIdLst>
  <p:sldIdLst>
    <p:sldId id="439" r:id="rId2"/>
    <p:sldId id="261" r:id="rId3"/>
    <p:sldId id="263" r:id="rId4"/>
    <p:sldId id="264" r:id="rId5"/>
    <p:sldId id="262" r:id="rId6"/>
    <p:sldId id="273" r:id="rId7"/>
    <p:sldId id="274" r:id="rId8"/>
    <p:sldId id="275" r:id="rId9"/>
    <p:sldId id="267" r:id="rId10"/>
    <p:sldId id="277" r:id="rId11"/>
    <p:sldId id="268" r:id="rId12"/>
    <p:sldId id="278" r:id="rId13"/>
    <p:sldId id="269" r:id="rId14"/>
    <p:sldId id="276" r:id="rId15"/>
    <p:sldId id="270" r:id="rId16"/>
    <p:sldId id="467" r:id="rId17"/>
    <p:sldId id="688" r:id="rId18"/>
    <p:sldId id="689" r:id="rId19"/>
    <p:sldId id="690" r:id="rId20"/>
    <p:sldId id="691" r:id="rId21"/>
    <p:sldId id="271" r:id="rId22"/>
    <p:sldId id="279" r:id="rId23"/>
    <p:sldId id="280" r:id="rId24"/>
    <p:sldId id="281" r:id="rId25"/>
    <p:sldId id="283" r:id="rId26"/>
    <p:sldId id="284" r:id="rId27"/>
    <p:sldId id="285" r:id="rId28"/>
    <p:sldId id="288" r:id="rId29"/>
    <p:sldId id="289" r:id="rId30"/>
    <p:sldId id="290" r:id="rId31"/>
    <p:sldId id="292" r:id="rId32"/>
    <p:sldId id="291" r:id="rId33"/>
    <p:sldId id="293" r:id="rId34"/>
    <p:sldId id="469" r:id="rId35"/>
  </p:sldIdLst>
  <p:sldSz cx="9144000" cy="5715000" type="screen16x10"/>
  <p:notesSz cx="7099300" cy="10234613"/>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339933"/>
    <a:srgbClr val="FF9900"/>
    <a:srgbClr val="0000FF"/>
    <a:srgbClr val="517D47"/>
    <a:srgbClr val="2BA78F"/>
    <a:srgbClr val="4086C0"/>
    <a:srgbClr val="8AB091"/>
    <a:srgbClr val="66FF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67940" autoAdjust="0"/>
  </p:normalViewPr>
  <p:slideViewPr>
    <p:cSldViewPr>
      <p:cViewPr varScale="1">
        <p:scale>
          <a:sx n="98" d="100"/>
          <a:sy n="98" d="100"/>
        </p:scale>
        <p:origin x="-1968" y="-88"/>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5893" tIns="47947" rIns="95893" bIns="47947" rtlCol="0"/>
          <a:lstStyle>
            <a:lvl1pPr algn="l">
              <a:defRPr sz="1300"/>
            </a:lvl1pPr>
          </a:lstStyle>
          <a:p>
            <a:endParaRPr lang="sv-SE"/>
          </a:p>
        </p:txBody>
      </p:sp>
      <p:sp>
        <p:nvSpPr>
          <p:cNvPr id="3" name="Date Placeholder 2"/>
          <p:cNvSpPr>
            <a:spLocks noGrp="1"/>
          </p:cNvSpPr>
          <p:nvPr>
            <p:ph type="dt" sz="quarter" idx="1"/>
          </p:nvPr>
        </p:nvSpPr>
        <p:spPr>
          <a:xfrm>
            <a:off x="4021294" y="0"/>
            <a:ext cx="3076363" cy="511731"/>
          </a:xfrm>
          <a:prstGeom prst="rect">
            <a:avLst/>
          </a:prstGeom>
        </p:spPr>
        <p:txBody>
          <a:bodyPr vert="horz" lIns="95893" tIns="47947" rIns="95893" bIns="47947" rtlCol="0"/>
          <a:lstStyle>
            <a:lvl1pPr algn="r">
              <a:defRPr sz="1300"/>
            </a:lvl1pPr>
          </a:lstStyle>
          <a:p>
            <a:fld id="{D591C14E-198E-48A7-ABEC-7FB80E868E55}" type="datetimeFigureOut">
              <a:rPr lang="sv-SE" smtClean="0"/>
              <a:pPr/>
              <a:t>2013-09-03</a:t>
            </a:fld>
            <a:endParaRPr lang="sv-SE"/>
          </a:p>
        </p:txBody>
      </p:sp>
      <p:sp>
        <p:nvSpPr>
          <p:cNvPr id="4" name="Footer Placeholder 3"/>
          <p:cNvSpPr>
            <a:spLocks noGrp="1"/>
          </p:cNvSpPr>
          <p:nvPr>
            <p:ph type="ftr" sz="quarter" idx="2"/>
          </p:nvPr>
        </p:nvSpPr>
        <p:spPr>
          <a:xfrm>
            <a:off x="0" y="9721106"/>
            <a:ext cx="3076363" cy="511731"/>
          </a:xfrm>
          <a:prstGeom prst="rect">
            <a:avLst/>
          </a:prstGeom>
        </p:spPr>
        <p:txBody>
          <a:bodyPr vert="horz" lIns="95893" tIns="47947" rIns="95893" bIns="47947" rtlCol="0" anchor="b"/>
          <a:lstStyle>
            <a:lvl1pPr algn="l">
              <a:defRPr sz="1300"/>
            </a:lvl1pPr>
          </a:lstStyle>
          <a:p>
            <a:endParaRPr lang="sv-SE"/>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5893" tIns="47947" rIns="95893" bIns="47947" rtlCol="0" anchor="b"/>
          <a:lstStyle>
            <a:lvl1pPr algn="r">
              <a:defRPr sz="1300"/>
            </a:lvl1pPr>
          </a:lstStyle>
          <a:p>
            <a:fld id="{45890A60-9DEB-43B0-9C46-E1F0138C5C4C}" type="slidenum">
              <a:rPr lang="sv-SE" smtClean="0"/>
              <a:pPr/>
              <a:t>‹#›</a:t>
            </a:fld>
            <a:endParaRPr lang="sv-SE"/>
          </a:p>
        </p:txBody>
      </p:sp>
    </p:spTree>
    <p:extLst>
      <p:ext uri="{BB962C8B-B14F-4D97-AF65-F5344CB8AC3E}">
        <p14:creationId xmlns:p14="http://schemas.microsoft.com/office/powerpoint/2010/main" val="382518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4021138" y="0"/>
            <a:ext cx="3076575" cy="511175"/>
          </a:xfrm>
          <a:prstGeom prst="rect">
            <a:avLst/>
          </a:prstGeom>
        </p:spPr>
        <p:txBody>
          <a:bodyPr vert="horz" lIns="91440" tIns="45720" rIns="91440" bIns="45720" rtlCol="0"/>
          <a:lstStyle>
            <a:lvl1pPr algn="r">
              <a:defRPr sz="1200"/>
            </a:lvl1pPr>
          </a:lstStyle>
          <a:p>
            <a:fld id="{188BB863-C913-48B5-BD1A-638D82A0C76B}" type="datetimeFigureOut">
              <a:rPr lang="sv-SE" smtClean="0"/>
              <a:pPr/>
              <a:t>2013-09-03</a:t>
            </a:fld>
            <a:endParaRPr lang="sv-SE"/>
          </a:p>
        </p:txBody>
      </p:sp>
      <p:sp>
        <p:nvSpPr>
          <p:cNvPr id="4" name="Slide Image Placeholder 3"/>
          <p:cNvSpPr>
            <a:spLocks noGrp="1" noRot="1" noChangeAspect="1"/>
          </p:cNvSpPr>
          <p:nvPr>
            <p:ph type="sldImg" idx="2"/>
          </p:nvPr>
        </p:nvSpPr>
        <p:spPr>
          <a:xfrm>
            <a:off x="481013" y="768350"/>
            <a:ext cx="6137275" cy="3836988"/>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6" name="Footer Placeholder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lIns="91440" tIns="45720" rIns="91440" bIns="45720" rtlCol="0" anchor="b"/>
          <a:lstStyle>
            <a:lvl1pPr algn="r">
              <a:defRPr sz="1200"/>
            </a:lvl1pPr>
          </a:lstStyle>
          <a:p>
            <a:fld id="{87A2DC32-3504-46EA-A4CB-95ED6A325EDF}" type="slidenum">
              <a:rPr lang="sv-SE" smtClean="0"/>
              <a:pPr/>
              <a:t>‹#›</a:t>
            </a:fld>
            <a:endParaRPr lang="sv-SE"/>
          </a:p>
        </p:txBody>
      </p:sp>
    </p:spTree>
    <p:extLst>
      <p:ext uri="{BB962C8B-B14F-4D97-AF65-F5344CB8AC3E}">
        <p14:creationId xmlns:p14="http://schemas.microsoft.com/office/powerpoint/2010/main" val="2545233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sv-SE" dirty="0" smtClean="0">
                <a:latin typeface="Arial" charset="0"/>
              </a:rPr>
              <a:t>1990 skrev Tim Berners-Lee programmet </a:t>
            </a:r>
            <a:r>
              <a:rPr lang="sv-SE" dirty="0" err="1" smtClean="0">
                <a:latin typeface="Arial" charset="0"/>
              </a:rPr>
              <a:t>WorldWideWeb</a:t>
            </a:r>
            <a:r>
              <a:rPr lang="sv-SE" dirty="0" smtClean="0">
                <a:latin typeface="Arial" charset="0"/>
              </a:rPr>
              <a:t> som räknas som den första webbläsaren. Programmet var både en webbläsare och webbserver i ett. I Internetsammanhang är detta webbens födelse och nu inte allt för många år senare har mycket hänt. Vi kan dock räkna med att mycket kommer att hända än innan webben är helt mogen.</a:t>
            </a:r>
          </a:p>
          <a:p>
            <a:pPr eaLnBrk="1" hangingPunct="1"/>
            <a:endParaRPr lang="sv-SE" i="1" dirty="0" smtClean="0">
              <a:latin typeface="Arial" charset="0"/>
            </a:endParaRPr>
          </a:p>
          <a:p>
            <a:pPr eaLnBrk="1" hangingPunct="1"/>
            <a:r>
              <a:rPr lang="sv-SE" dirty="0" smtClean="0">
                <a:latin typeface="Arial" charset="0"/>
              </a:rPr>
              <a:t>Till höger ser du en </a:t>
            </a:r>
            <a:r>
              <a:rPr lang="sv-SE" dirty="0" err="1" smtClean="0">
                <a:latin typeface="Arial" charset="0"/>
              </a:rPr>
              <a:t>screenshot</a:t>
            </a:r>
            <a:r>
              <a:rPr lang="sv-SE" dirty="0" smtClean="0">
                <a:latin typeface="Arial" charset="0"/>
              </a:rPr>
              <a:t> från www.zcczengarden.com på vilken man kan botanisera runt efter snygga CSS-layouter för hemsidor.</a:t>
            </a:r>
          </a:p>
          <a:p>
            <a:pPr eaLnBrk="1" hangingPunct="1"/>
            <a:r>
              <a:rPr lang="sv-SE" i="1" dirty="0" smtClean="0">
                <a:latin typeface="Arial" charset="0"/>
              </a:rPr>
              <a:t>Läs mer om denne man på:</a:t>
            </a:r>
          </a:p>
          <a:p>
            <a:pPr eaLnBrk="1" hangingPunct="1"/>
            <a:r>
              <a:rPr lang="sv-SE" i="1" dirty="0" smtClean="0">
                <a:latin typeface="Arial" charset="0"/>
              </a:rPr>
              <a:t>http://www.w3.org/People/Berners-Lee/</a:t>
            </a:r>
            <a:br>
              <a:rPr lang="sv-SE" i="1" dirty="0" smtClean="0">
                <a:latin typeface="Arial" charset="0"/>
              </a:rPr>
            </a:br>
            <a:r>
              <a:rPr lang="sv-SE" i="1" dirty="0" smtClean="0">
                <a:latin typeface="Arial" charset="0"/>
              </a:rPr>
              <a:t>Speciellt </a:t>
            </a:r>
            <a:r>
              <a:rPr lang="sv-SE" i="1" dirty="0" err="1" smtClean="0">
                <a:latin typeface="Arial" charset="0"/>
              </a:rPr>
              <a:t>FAQn</a:t>
            </a:r>
            <a:r>
              <a:rPr lang="sv-SE" i="1" dirty="0" smtClean="0">
                <a:latin typeface="Arial" charset="0"/>
              </a:rPr>
              <a:t> innehåller många intressanta berättelser om hur det först började.</a:t>
            </a:r>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5</a:t>
            </a:fld>
            <a:endParaRPr lang="sv-SE"/>
          </a:p>
        </p:txBody>
      </p:sp>
    </p:spTree>
    <p:extLst>
      <p:ext uri="{BB962C8B-B14F-4D97-AF65-F5344CB8AC3E}">
        <p14:creationId xmlns:p14="http://schemas.microsoft.com/office/powerpoint/2010/main" val="767763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Redan 1980 hade Tim börjat</a:t>
            </a:r>
            <a:r>
              <a:rPr lang="sv-SE" baseline="0" dirty="0" smtClean="0"/>
              <a:t> skissa på det som skulle bli WWW</a:t>
            </a:r>
            <a:endParaRPr lang="sv-SE" dirty="0" smtClean="0"/>
          </a:p>
          <a:p>
            <a:endParaRPr lang="sv-SE" dirty="0" smtClean="0"/>
          </a:p>
          <a:p>
            <a:r>
              <a:rPr lang="sv-SE" dirty="0" smtClean="0"/>
              <a:t>World Wide Web</a:t>
            </a:r>
            <a:r>
              <a:rPr lang="sv-SE" baseline="0" dirty="0" smtClean="0"/>
              <a:t> </a:t>
            </a:r>
            <a:r>
              <a:rPr lang="sv-SE" baseline="0" dirty="0" err="1" smtClean="0"/>
              <a:t>skrevis</a:t>
            </a:r>
            <a:r>
              <a:rPr lang="sv-SE" baseline="0" dirty="0" smtClean="0"/>
              <a:t> i </a:t>
            </a:r>
            <a:r>
              <a:rPr lang="sv-SE" baseline="0" dirty="0" err="1" smtClean="0"/>
              <a:t>objective</a:t>
            </a:r>
            <a:r>
              <a:rPr lang="sv-SE" baseline="0" dirty="0" smtClean="0"/>
              <a:t> C på en NeXT-dator</a:t>
            </a:r>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7</a:t>
            </a:fld>
            <a:endParaRPr lang="sv-SE"/>
          </a:p>
        </p:txBody>
      </p:sp>
    </p:spTree>
    <p:extLst>
      <p:ext uri="{BB962C8B-B14F-4D97-AF65-F5344CB8AC3E}">
        <p14:creationId xmlns:p14="http://schemas.microsoft.com/office/powerpoint/2010/main" val="1608205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29</a:t>
            </a:fld>
            <a:endParaRPr lang="sv-SE"/>
          </a:p>
        </p:txBody>
      </p:sp>
    </p:spTree>
    <p:extLst>
      <p:ext uri="{BB962C8B-B14F-4D97-AF65-F5344CB8AC3E}">
        <p14:creationId xmlns:p14="http://schemas.microsoft.com/office/powerpoint/2010/main" val="1288241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W3C refererar till</a:t>
            </a:r>
            <a:r>
              <a:rPr lang="sv-SE" baseline="0" dirty="0" smtClean="0"/>
              <a:t> HTML5 som "The </a:t>
            </a:r>
            <a:r>
              <a:rPr lang="sv-SE" baseline="0" dirty="0" err="1" smtClean="0"/>
              <a:t>Open</a:t>
            </a:r>
            <a:r>
              <a:rPr lang="sv-SE" baseline="0" dirty="0" smtClean="0"/>
              <a:t> Web </a:t>
            </a:r>
            <a:r>
              <a:rPr lang="sv-SE" baseline="0" dirty="0" err="1" smtClean="0"/>
              <a:t>Platform</a:t>
            </a:r>
            <a:r>
              <a:rPr lang="sv-SE" baseline="0" dirty="0" smtClean="0"/>
              <a:t>"</a:t>
            </a:r>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33</a:t>
            </a:fld>
            <a:endParaRPr lang="sv-SE"/>
          </a:p>
        </p:txBody>
      </p:sp>
    </p:spTree>
    <p:extLst>
      <p:ext uri="{BB962C8B-B14F-4D97-AF65-F5344CB8AC3E}">
        <p14:creationId xmlns:p14="http://schemas.microsoft.com/office/powerpoint/2010/main" val="3527207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4282" y="428608"/>
            <a:ext cx="6400800" cy="1460500"/>
          </a:xfrm>
          <a:prstGeom prst="rect">
            <a:avLst/>
          </a:prstGeom>
        </p:spPr>
        <p:txBody>
          <a:bodyPr/>
          <a:lstStyle>
            <a:lvl1pPr marL="0" indent="0" algn="l">
              <a:buNone/>
              <a:defRPr sz="2400">
                <a:solidFill>
                  <a:schemeClr val="tx1"/>
                </a:solidFill>
                <a:latin typeface="Minya Nouvelle"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sv-SE" dirty="0"/>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2910" y="285732"/>
            <a:ext cx="7772400" cy="773912"/>
          </a:xfrm>
          <a:prstGeom prst="rect">
            <a:avLst/>
          </a:prstGeom>
        </p:spPr>
        <p:txBody>
          <a:bodyPr/>
          <a:lstStyle>
            <a:lvl1pPr>
              <a:defRPr>
                <a:latin typeface="Minya Nouvelle" pitchFamily="2" charset="0"/>
              </a:defRPr>
            </a:lvl1pPr>
          </a:lstStyle>
          <a:p>
            <a:r>
              <a:rPr lang="en-US" dirty="0" smtClean="0"/>
              <a:t>Master title style</a:t>
            </a:r>
            <a:endParaRPr lang="sv-SE" dirty="0"/>
          </a:p>
        </p:txBody>
      </p:sp>
      <p:sp>
        <p:nvSpPr>
          <p:cNvPr id="3" name="Subtitle 2"/>
          <p:cNvSpPr>
            <a:spLocks noGrp="1"/>
          </p:cNvSpPr>
          <p:nvPr>
            <p:ph type="subTitle" idx="1"/>
          </p:nvPr>
        </p:nvSpPr>
        <p:spPr>
          <a:xfrm>
            <a:off x="714348" y="1309677"/>
            <a:ext cx="6400800" cy="1460500"/>
          </a:xfrm>
          <a:prstGeom prst="rect">
            <a:avLst/>
          </a:prstGeom>
        </p:spPr>
        <p:txBody>
          <a:bodyPr/>
          <a:lstStyle>
            <a:lvl1pPr marL="0" indent="0" algn="l">
              <a:buNone/>
              <a:defRPr sz="2400">
                <a:solidFill>
                  <a:schemeClr val="tx1"/>
                </a:solidFill>
                <a:latin typeface="Minya Nouvelle"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sv-SE" dirty="0"/>
          </a:p>
        </p:txBody>
      </p:sp>
      <p:cxnSp>
        <p:nvCxnSpPr>
          <p:cNvPr id="4" name="Straight Connector 3"/>
          <p:cNvCxnSpPr/>
          <p:nvPr userDrawn="1"/>
        </p:nvCxnSpPr>
        <p:spPr>
          <a:xfrm>
            <a:off x="428596" y="1000112"/>
            <a:ext cx="82153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p:cNvSpPr/>
          <p:nvPr/>
        </p:nvSpPr>
        <p:spPr>
          <a:xfrm>
            <a:off x="0" y="0"/>
            <a:ext cx="9144000" cy="5715000"/>
          </a:xfrm>
          <a:prstGeom prst="rect">
            <a:avLst/>
          </a:prstGeom>
          <a:solidFill>
            <a:srgbClr val="FFF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ctangle 20"/>
          <p:cNvSpPr/>
          <p:nvPr/>
        </p:nvSpPr>
        <p:spPr>
          <a:xfrm>
            <a:off x="142844" y="142856"/>
            <a:ext cx="8858312" cy="5429287"/>
          </a:xfrm>
          <a:prstGeom prst="rect">
            <a:avLst/>
          </a:prstGeom>
          <a:solidFill>
            <a:schemeClr val="bg1">
              <a:lumMod val="95000"/>
              <a:alpha val="82000"/>
            </a:schemeClr>
          </a:solidFill>
          <a:ln>
            <a:noFill/>
          </a:ln>
          <a:effectLst>
            <a:outerShdw blurRad="101600" dist="12700" dir="5400000" sx="102000" sy="102000" algn="t" rotWithShape="0">
              <a:prstClr val="black">
                <a:alpha val="28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sv-SE" dirty="0"/>
          </a:p>
        </p:txBody>
      </p:sp>
      <p:grpSp>
        <p:nvGrpSpPr>
          <p:cNvPr id="1029" name="Group 5"/>
          <p:cNvGrpSpPr>
            <a:grpSpLocks noChangeAspect="1"/>
          </p:cNvGrpSpPr>
          <p:nvPr/>
        </p:nvGrpSpPr>
        <p:grpSpPr bwMode="auto">
          <a:xfrm>
            <a:off x="5286380" y="1142988"/>
            <a:ext cx="3466540" cy="4572012"/>
            <a:chOff x="-834" y="-63"/>
            <a:chExt cx="2032" cy="2680"/>
          </a:xfrm>
        </p:grpSpPr>
        <p:sp>
          <p:nvSpPr>
            <p:cNvPr id="2" name="AutoShape 4"/>
            <p:cNvSpPr>
              <a:spLocks noChangeAspect="1" noChangeArrowheads="1" noTextEdit="1"/>
            </p:cNvSpPr>
            <p:nvPr userDrawn="1"/>
          </p:nvSpPr>
          <p:spPr bwMode="auto">
            <a:xfrm>
              <a:off x="-834" y="-63"/>
              <a:ext cx="2032" cy="2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sp>
          <p:nvSpPr>
            <p:cNvPr id="1030" name="Rectangle 6"/>
            <p:cNvSpPr>
              <a:spLocks noChangeArrowheads="1"/>
            </p:cNvSpPr>
            <p:nvPr userDrawn="1"/>
          </p:nvSpPr>
          <p:spPr bwMode="auto">
            <a:xfrm>
              <a:off x="-834" y="-63"/>
              <a:ext cx="2032" cy="2680"/>
            </a:xfrm>
            <a:prstGeom prst="rect">
              <a:avLst/>
            </a:prstGeom>
            <a:no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sv-SE"/>
            </a:p>
          </p:txBody>
        </p:sp>
        <p:sp>
          <p:nvSpPr>
            <p:cNvPr id="1031" name="Freeform 7"/>
            <p:cNvSpPr>
              <a:spLocks/>
            </p:cNvSpPr>
            <p:nvPr userDrawn="1"/>
          </p:nvSpPr>
          <p:spPr bwMode="auto">
            <a:xfrm>
              <a:off x="-647" y="413"/>
              <a:ext cx="924" cy="2204"/>
            </a:xfrm>
            <a:custGeom>
              <a:avLst/>
              <a:gdLst/>
              <a:ahLst/>
              <a:cxnLst>
                <a:cxn ang="0">
                  <a:pos x="113" y="2"/>
                </a:cxn>
                <a:cxn ang="0">
                  <a:pos x="272" y="18"/>
                </a:cxn>
                <a:cxn ang="0">
                  <a:pos x="469" y="44"/>
                </a:cxn>
                <a:cxn ang="0">
                  <a:pos x="649" y="81"/>
                </a:cxn>
                <a:cxn ang="0">
                  <a:pos x="825" y="138"/>
                </a:cxn>
                <a:cxn ang="0">
                  <a:pos x="990" y="219"/>
                </a:cxn>
                <a:cxn ang="0">
                  <a:pos x="1143" y="332"/>
                </a:cxn>
                <a:cxn ang="0">
                  <a:pos x="1283" y="483"/>
                </a:cxn>
                <a:cxn ang="0">
                  <a:pos x="1406" y="676"/>
                </a:cxn>
                <a:cxn ang="0">
                  <a:pos x="1510" y="920"/>
                </a:cxn>
                <a:cxn ang="0">
                  <a:pos x="1591" y="1220"/>
                </a:cxn>
                <a:cxn ang="0">
                  <a:pos x="1648" y="1583"/>
                </a:cxn>
                <a:cxn ang="0">
                  <a:pos x="1679" y="2013"/>
                </a:cxn>
                <a:cxn ang="0">
                  <a:pos x="1679" y="2518"/>
                </a:cxn>
                <a:cxn ang="0">
                  <a:pos x="1694" y="2985"/>
                </a:cxn>
                <a:cxn ang="0">
                  <a:pos x="1720" y="3394"/>
                </a:cxn>
                <a:cxn ang="0">
                  <a:pos x="1752" y="3743"/>
                </a:cxn>
                <a:cxn ang="0">
                  <a:pos x="1786" y="4026"/>
                </a:cxn>
                <a:cxn ang="0">
                  <a:pos x="1817" y="4234"/>
                </a:cxn>
                <a:cxn ang="0">
                  <a:pos x="1840" y="4364"/>
                </a:cxn>
                <a:cxn ang="0">
                  <a:pos x="1848" y="4408"/>
                </a:cxn>
                <a:cxn ang="0">
                  <a:pos x="914" y="4403"/>
                </a:cxn>
                <a:cxn ang="0">
                  <a:pos x="922" y="4369"/>
                </a:cxn>
                <a:cxn ang="0">
                  <a:pos x="942" y="4299"/>
                </a:cxn>
                <a:cxn ang="0">
                  <a:pos x="971" y="4182"/>
                </a:cxn>
                <a:cxn ang="0">
                  <a:pos x="1012" y="4010"/>
                </a:cxn>
                <a:cxn ang="0">
                  <a:pos x="1067" y="3774"/>
                </a:cxn>
                <a:cxn ang="0">
                  <a:pos x="1138" y="3466"/>
                </a:cxn>
                <a:cxn ang="0">
                  <a:pos x="1226" y="3077"/>
                </a:cxn>
                <a:cxn ang="0">
                  <a:pos x="1325" y="2596"/>
                </a:cxn>
                <a:cxn ang="0">
                  <a:pos x="1388" y="2153"/>
                </a:cxn>
                <a:cxn ang="0">
                  <a:pos x="1413" y="1769"/>
                </a:cxn>
                <a:cxn ang="0">
                  <a:pos x="1403" y="1441"/>
                </a:cxn>
                <a:cxn ang="0">
                  <a:pos x="1367" y="1163"/>
                </a:cxn>
                <a:cxn ang="0">
                  <a:pos x="1309" y="933"/>
                </a:cxn>
                <a:cxn ang="0">
                  <a:pos x="1234" y="743"/>
                </a:cxn>
                <a:cxn ang="0">
                  <a:pos x="1148" y="590"/>
                </a:cxn>
                <a:cxn ang="0">
                  <a:pos x="1055" y="470"/>
                </a:cxn>
                <a:cxn ang="0">
                  <a:pos x="964" y="379"/>
                </a:cxn>
                <a:cxn ang="0">
                  <a:pos x="878" y="309"/>
                </a:cxn>
                <a:cxn ang="0">
                  <a:pos x="781" y="245"/>
                </a:cxn>
                <a:cxn ang="0">
                  <a:pos x="581" y="153"/>
                </a:cxn>
                <a:cxn ang="0">
                  <a:pos x="411" y="114"/>
                </a:cxn>
                <a:cxn ang="0">
                  <a:pos x="297" y="104"/>
                </a:cxn>
                <a:cxn ang="0">
                  <a:pos x="245" y="99"/>
                </a:cxn>
                <a:cxn ang="0">
                  <a:pos x="193" y="85"/>
                </a:cxn>
                <a:cxn ang="0">
                  <a:pos x="130" y="67"/>
                </a:cxn>
                <a:cxn ang="0">
                  <a:pos x="47" y="39"/>
                </a:cxn>
                <a:cxn ang="0">
                  <a:pos x="0" y="10"/>
                </a:cxn>
                <a:cxn ang="0">
                  <a:pos x="27" y="0"/>
                </a:cxn>
              </a:cxnLst>
              <a:rect l="0" t="0" r="r" b="b"/>
              <a:pathLst>
                <a:path w="1848" h="4408">
                  <a:moveTo>
                    <a:pt x="27" y="0"/>
                  </a:moveTo>
                  <a:lnTo>
                    <a:pt x="76" y="0"/>
                  </a:lnTo>
                  <a:lnTo>
                    <a:pt x="113" y="2"/>
                  </a:lnTo>
                  <a:lnTo>
                    <a:pt x="157" y="5"/>
                  </a:lnTo>
                  <a:lnTo>
                    <a:pt x="211" y="11"/>
                  </a:lnTo>
                  <a:lnTo>
                    <a:pt x="272" y="18"/>
                  </a:lnTo>
                  <a:lnTo>
                    <a:pt x="346" y="26"/>
                  </a:lnTo>
                  <a:lnTo>
                    <a:pt x="407" y="34"/>
                  </a:lnTo>
                  <a:lnTo>
                    <a:pt x="469" y="44"/>
                  </a:lnTo>
                  <a:lnTo>
                    <a:pt x="529" y="54"/>
                  </a:lnTo>
                  <a:lnTo>
                    <a:pt x="589" y="67"/>
                  </a:lnTo>
                  <a:lnTo>
                    <a:pt x="649" y="81"/>
                  </a:lnTo>
                  <a:lnTo>
                    <a:pt x="709" y="98"/>
                  </a:lnTo>
                  <a:lnTo>
                    <a:pt x="766" y="115"/>
                  </a:lnTo>
                  <a:lnTo>
                    <a:pt x="825" y="138"/>
                  </a:lnTo>
                  <a:lnTo>
                    <a:pt x="880" y="161"/>
                  </a:lnTo>
                  <a:lnTo>
                    <a:pt x="935" y="189"/>
                  </a:lnTo>
                  <a:lnTo>
                    <a:pt x="990" y="219"/>
                  </a:lnTo>
                  <a:lnTo>
                    <a:pt x="1042" y="254"/>
                  </a:lnTo>
                  <a:lnTo>
                    <a:pt x="1094" y="291"/>
                  </a:lnTo>
                  <a:lnTo>
                    <a:pt x="1143" y="332"/>
                  </a:lnTo>
                  <a:lnTo>
                    <a:pt x="1192" y="377"/>
                  </a:lnTo>
                  <a:lnTo>
                    <a:pt x="1239" y="427"/>
                  </a:lnTo>
                  <a:lnTo>
                    <a:pt x="1283" y="483"/>
                  </a:lnTo>
                  <a:lnTo>
                    <a:pt x="1327" y="541"/>
                  </a:lnTo>
                  <a:lnTo>
                    <a:pt x="1367" y="606"/>
                  </a:lnTo>
                  <a:lnTo>
                    <a:pt x="1406" y="676"/>
                  </a:lnTo>
                  <a:lnTo>
                    <a:pt x="1444" y="752"/>
                  </a:lnTo>
                  <a:lnTo>
                    <a:pt x="1478" y="834"/>
                  </a:lnTo>
                  <a:lnTo>
                    <a:pt x="1510" y="920"/>
                  </a:lnTo>
                  <a:lnTo>
                    <a:pt x="1539" y="1014"/>
                  </a:lnTo>
                  <a:lnTo>
                    <a:pt x="1567" y="1113"/>
                  </a:lnTo>
                  <a:lnTo>
                    <a:pt x="1591" y="1220"/>
                  </a:lnTo>
                  <a:lnTo>
                    <a:pt x="1614" y="1334"/>
                  </a:lnTo>
                  <a:lnTo>
                    <a:pt x="1632" y="1454"/>
                  </a:lnTo>
                  <a:lnTo>
                    <a:pt x="1648" y="1583"/>
                  </a:lnTo>
                  <a:lnTo>
                    <a:pt x="1661" y="1717"/>
                  </a:lnTo>
                  <a:lnTo>
                    <a:pt x="1673" y="1862"/>
                  </a:lnTo>
                  <a:lnTo>
                    <a:pt x="1679" y="2013"/>
                  </a:lnTo>
                  <a:lnTo>
                    <a:pt x="1682" y="2172"/>
                  </a:lnTo>
                  <a:lnTo>
                    <a:pt x="1682" y="2341"/>
                  </a:lnTo>
                  <a:lnTo>
                    <a:pt x="1679" y="2518"/>
                  </a:lnTo>
                  <a:lnTo>
                    <a:pt x="1682" y="2679"/>
                  </a:lnTo>
                  <a:lnTo>
                    <a:pt x="1687" y="2835"/>
                  </a:lnTo>
                  <a:lnTo>
                    <a:pt x="1694" y="2985"/>
                  </a:lnTo>
                  <a:lnTo>
                    <a:pt x="1702" y="3128"/>
                  </a:lnTo>
                  <a:lnTo>
                    <a:pt x="1710" y="3264"/>
                  </a:lnTo>
                  <a:lnTo>
                    <a:pt x="1720" y="3394"/>
                  </a:lnTo>
                  <a:lnTo>
                    <a:pt x="1729" y="3518"/>
                  </a:lnTo>
                  <a:lnTo>
                    <a:pt x="1741" y="3635"/>
                  </a:lnTo>
                  <a:lnTo>
                    <a:pt x="1752" y="3743"/>
                  </a:lnTo>
                  <a:lnTo>
                    <a:pt x="1764" y="3846"/>
                  </a:lnTo>
                  <a:lnTo>
                    <a:pt x="1775" y="3940"/>
                  </a:lnTo>
                  <a:lnTo>
                    <a:pt x="1786" y="4026"/>
                  </a:lnTo>
                  <a:lnTo>
                    <a:pt x="1798" y="4104"/>
                  </a:lnTo>
                  <a:lnTo>
                    <a:pt x="1807" y="4172"/>
                  </a:lnTo>
                  <a:lnTo>
                    <a:pt x="1817" y="4234"/>
                  </a:lnTo>
                  <a:lnTo>
                    <a:pt x="1825" y="4286"/>
                  </a:lnTo>
                  <a:lnTo>
                    <a:pt x="1833" y="4330"/>
                  </a:lnTo>
                  <a:lnTo>
                    <a:pt x="1840" y="4364"/>
                  </a:lnTo>
                  <a:lnTo>
                    <a:pt x="1845" y="4389"/>
                  </a:lnTo>
                  <a:lnTo>
                    <a:pt x="1846" y="4403"/>
                  </a:lnTo>
                  <a:lnTo>
                    <a:pt x="1848" y="4408"/>
                  </a:lnTo>
                  <a:lnTo>
                    <a:pt x="912" y="4408"/>
                  </a:lnTo>
                  <a:lnTo>
                    <a:pt x="912" y="4406"/>
                  </a:lnTo>
                  <a:lnTo>
                    <a:pt x="914" y="4403"/>
                  </a:lnTo>
                  <a:lnTo>
                    <a:pt x="916" y="4395"/>
                  </a:lnTo>
                  <a:lnTo>
                    <a:pt x="919" y="4384"/>
                  </a:lnTo>
                  <a:lnTo>
                    <a:pt x="922" y="4369"/>
                  </a:lnTo>
                  <a:lnTo>
                    <a:pt x="929" y="4351"/>
                  </a:lnTo>
                  <a:lnTo>
                    <a:pt x="934" y="4327"/>
                  </a:lnTo>
                  <a:lnTo>
                    <a:pt x="942" y="4299"/>
                  </a:lnTo>
                  <a:lnTo>
                    <a:pt x="950" y="4265"/>
                  </a:lnTo>
                  <a:lnTo>
                    <a:pt x="960" y="4226"/>
                  </a:lnTo>
                  <a:lnTo>
                    <a:pt x="971" y="4182"/>
                  </a:lnTo>
                  <a:lnTo>
                    <a:pt x="982" y="4132"/>
                  </a:lnTo>
                  <a:lnTo>
                    <a:pt x="997" y="4073"/>
                  </a:lnTo>
                  <a:lnTo>
                    <a:pt x="1012" y="4010"/>
                  </a:lnTo>
                  <a:lnTo>
                    <a:pt x="1028" y="3938"/>
                  </a:lnTo>
                  <a:lnTo>
                    <a:pt x="1047" y="3860"/>
                  </a:lnTo>
                  <a:lnTo>
                    <a:pt x="1067" y="3774"/>
                  </a:lnTo>
                  <a:lnTo>
                    <a:pt x="1088" y="3680"/>
                  </a:lnTo>
                  <a:lnTo>
                    <a:pt x="1112" y="3578"/>
                  </a:lnTo>
                  <a:lnTo>
                    <a:pt x="1138" y="3466"/>
                  </a:lnTo>
                  <a:lnTo>
                    <a:pt x="1164" y="3345"/>
                  </a:lnTo>
                  <a:lnTo>
                    <a:pt x="1193" y="3217"/>
                  </a:lnTo>
                  <a:lnTo>
                    <a:pt x="1226" y="3077"/>
                  </a:lnTo>
                  <a:lnTo>
                    <a:pt x="1258" y="2928"/>
                  </a:lnTo>
                  <a:lnTo>
                    <a:pt x="1294" y="2759"/>
                  </a:lnTo>
                  <a:lnTo>
                    <a:pt x="1325" y="2596"/>
                  </a:lnTo>
                  <a:lnTo>
                    <a:pt x="1351" y="2442"/>
                  </a:lnTo>
                  <a:lnTo>
                    <a:pt x="1370" y="2294"/>
                  </a:lnTo>
                  <a:lnTo>
                    <a:pt x="1388" y="2153"/>
                  </a:lnTo>
                  <a:lnTo>
                    <a:pt x="1400" y="2018"/>
                  </a:lnTo>
                  <a:lnTo>
                    <a:pt x="1408" y="1890"/>
                  </a:lnTo>
                  <a:lnTo>
                    <a:pt x="1413" y="1769"/>
                  </a:lnTo>
                  <a:lnTo>
                    <a:pt x="1413" y="1654"/>
                  </a:lnTo>
                  <a:lnTo>
                    <a:pt x="1409" y="1544"/>
                  </a:lnTo>
                  <a:lnTo>
                    <a:pt x="1403" y="1441"/>
                  </a:lnTo>
                  <a:lnTo>
                    <a:pt x="1395" y="1342"/>
                  </a:lnTo>
                  <a:lnTo>
                    <a:pt x="1382" y="1251"/>
                  </a:lnTo>
                  <a:lnTo>
                    <a:pt x="1367" y="1163"/>
                  </a:lnTo>
                  <a:lnTo>
                    <a:pt x="1349" y="1082"/>
                  </a:lnTo>
                  <a:lnTo>
                    <a:pt x="1330" y="1004"/>
                  </a:lnTo>
                  <a:lnTo>
                    <a:pt x="1309" y="933"/>
                  </a:lnTo>
                  <a:lnTo>
                    <a:pt x="1284" y="864"/>
                  </a:lnTo>
                  <a:lnTo>
                    <a:pt x="1260" y="801"/>
                  </a:lnTo>
                  <a:lnTo>
                    <a:pt x="1234" y="743"/>
                  </a:lnTo>
                  <a:lnTo>
                    <a:pt x="1206" y="687"/>
                  </a:lnTo>
                  <a:lnTo>
                    <a:pt x="1177" y="637"/>
                  </a:lnTo>
                  <a:lnTo>
                    <a:pt x="1148" y="590"/>
                  </a:lnTo>
                  <a:lnTo>
                    <a:pt x="1117" y="548"/>
                  </a:lnTo>
                  <a:lnTo>
                    <a:pt x="1086" y="507"/>
                  </a:lnTo>
                  <a:lnTo>
                    <a:pt x="1055" y="470"/>
                  </a:lnTo>
                  <a:lnTo>
                    <a:pt x="1025" y="437"/>
                  </a:lnTo>
                  <a:lnTo>
                    <a:pt x="994" y="406"/>
                  </a:lnTo>
                  <a:lnTo>
                    <a:pt x="964" y="379"/>
                  </a:lnTo>
                  <a:lnTo>
                    <a:pt x="935" y="353"/>
                  </a:lnTo>
                  <a:lnTo>
                    <a:pt x="906" y="330"/>
                  </a:lnTo>
                  <a:lnTo>
                    <a:pt x="878" y="309"/>
                  </a:lnTo>
                  <a:lnTo>
                    <a:pt x="851" y="291"/>
                  </a:lnTo>
                  <a:lnTo>
                    <a:pt x="802" y="258"/>
                  </a:lnTo>
                  <a:lnTo>
                    <a:pt x="781" y="245"/>
                  </a:lnTo>
                  <a:lnTo>
                    <a:pt x="713" y="208"/>
                  </a:lnTo>
                  <a:lnTo>
                    <a:pt x="646" y="177"/>
                  </a:lnTo>
                  <a:lnTo>
                    <a:pt x="581" y="153"/>
                  </a:lnTo>
                  <a:lnTo>
                    <a:pt x="519" y="135"/>
                  </a:lnTo>
                  <a:lnTo>
                    <a:pt x="463" y="122"/>
                  </a:lnTo>
                  <a:lnTo>
                    <a:pt x="411" y="114"/>
                  </a:lnTo>
                  <a:lnTo>
                    <a:pt x="363" y="107"/>
                  </a:lnTo>
                  <a:lnTo>
                    <a:pt x="326" y="106"/>
                  </a:lnTo>
                  <a:lnTo>
                    <a:pt x="297" y="104"/>
                  </a:lnTo>
                  <a:lnTo>
                    <a:pt x="264" y="104"/>
                  </a:lnTo>
                  <a:lnTo>
                    <a:pt x="256" y="102"/>
                  </a:lnTo>
                  <a:lnTo>
                    <a:pt x="245" y="99"/>
                  </a:lnTo>
                  <a:lnTo>
                    <a:pt x="230" y="94"/>
                  </a:lnTo>
                  <a:lnTo>
                    <a:pt x="212" y="91"/>
                  </a:lnTo>
                  <a:lnTo>
                    <a:pt x="193" y="85"/>
                  </a:lnTo>
                  <a:lnTo>
                    <a:pt x="173" y="80"/>
                  </a:lnTo>
                  <a:lnTo>
                    <a:pt x="151" y="73"/>
                  </a:lnTo>
                  <a:lnTo>
                    <a:pt x="130" y="67"/>
                  </a:lnTo>
                  <a:lnTo>
                    <a:pt x="107" y="59"/>
                  </a:lnTo>
                  <a:lnTo>
                    <a:pt x="65" y="46"/>
                  </a:lnTo>
                  <a:lnTo>
                    <a:pt x="47" y="39"/>
                  </a:lnTo>
                  <a:lnTo>
                    <a:pt x="8" y="20"/>
                  </a:lnTo>
                  <a:lnTo>
                    <a:pt x="1" y="15"/>
                  </a:lnTo>
                  <a:lnTo>
                    <a:pt x="0" y="10"/>
                  </a:lnTo>
                  <a:lnTo>
                    <a:pt x="3" y="5"/>
                  </a:lnTo>
                  <a:lnTo>
                    <a:pt x="11" y="2"/>
                  </a:lnTo>
                  <a:lnTo>
                    <a:pt x="27"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2" name="Freeform 8"/>
            <p:cNvSpPr>
              <a:spLocks/>
            </p:cNvSpPr>
            <p:nvPr userDrawn="1"/>
          </p:nvSpPr>
          <p:spPr bwMode="auto">
            <a:xfrm>
              <a:off x="644" y="1287"/>
              <a:ext cx="383" cy="383"/>
            </a:xfrm>
            <a:custGeom>
              <a:avLst/>
              <a:gdLst/>
              <a:ahLst/>
              <a:cxnLst>
                <a:cxn ang="0">
                  <a:pos x="384" y="0"/>
                </a:cxn>
                <a:cxn ang="0">
                  <a:pos x="445" y="5"/>
                </a:cxn>
                <a:cxn ang="0">
                  <a:pos x="504" y="20"/>
                </a:cxn>
                <a:cxn ang="0">
                  <a:pos x="559" y="43"/>
                </a:cxn>
                <a:cxn ang="0">
                  <a:pos x="609" y="73"/>
                </a:cxn>
                <a:cxn ang="0">
                  <a:pos x="653" y="112"/>
                </a:cxn>
                <a:cxn ang="0">
                  <a:pos x="692" y="156"/>
                </a:cxn>
                <a:cxn ang="0">
                  <a:pos x="723" y="207"/>
                </a:cxn>
                <a:cxn ang="0">
                  <a:pos x="746" y="262"/>
                </a:cxn>
                <a:cxn ang="0">
                  <a:pos x="760" y="320"/>
                </a:cxn>
                <a:cxn ang="0">
                  <a:pos x="765" y="382"/>
                </a:cxn>
                <a:cxn ang="0">
                  <a:pos x="760" y="444"/>
                </a:cxn>
                <a:cxn ang="0">
                  <a:pos x="746" y="502"/>
                </a:cxn>
                <a:cxn ang="0">
                  <a:pos x="723" y="558"/>
                </a:cxn>
                <a:cxn ang="0">
                  <a:pos x="692" y="608"/>
                </a:cxn>
                <a:cxn ang="0">
                  <a:pos x="653" y="653"/>
                </a:cxn>
                <a:cxn ang="0">
                  <a:pos x="609" y="691"/>
                </a:cxn>
                <a:cxn ang="0">
                  <a:pos x="559" y="723"/>
                </a:cxn>
                <a:cxn ang="0">
                  <a:pos x="504" y="746"/>
                </a:cxn>
                <a:cxn ang="0">
                  <a:pos x="445" y="761"/>
                </a:cxn>
                <a:cxn ang="0">
                  <a:pos x="384" y="766"/>
                </a:cxn>
                <a:cxn ang="0">
                  <a:pos x="322" y="761"/>
                </a:cxn>
                <a:cxn ang="0">
                  <a:pos x="262" y="746"/>
                </a:cxn>
                <a:cxn ang="0">
                  <a:pos x="207" y="723"/>
                </a:cxn>
                <a:cxn ang="0">
                  <a:pos x="156" y="691"/>
                </a:cxn>
                <a:cxn ang="0">
                  <a:pos x="112" y="653"/>
                </a:cxn>
                <a:cxn ang="0">
                  <a:pos x="73" y="608"/>
                </a:cxn>
                <a:cxn ang="0">
                  <a:pos x="42" y="558"/>
                </a:cxn>
                <a:cxn ang="0">
                  <a:pos x="20" y="502"/>
                </a:cxn>
                <a:cxn ang="0">
                  <a:pos x="5" y="444"/>
                </a:cxn>
                <a:cxn ang="0">
                  <a:pos x="0" y="382"/>
                </a:cxn>
                <a:cxn ang="0">
                  <a:pos x="5" y="320"/>
                </a:cxn>
                <a:cxn ang="0">
                  <a:pos x="20" y="262"/>
                </a:cxn>
                <a:cxn ang="0">
                  <a:pos x="42" y="207"/>
                </a:cxn>
                <a:cxn ang="0">
                  <a:pos x="73" y="156"/>
                </a:cxn>
                <a:cxn ang="0">
                  <a:pos x="112" y="112"/>
                </a:cxn>
                <a:cxn ang="0">
                  <a:pos x="156" y="73"/>
                </a:cxn>
                <a:cxn ang="0">
                  <a:pos x="207" y="43"/>
                </a:cxn>
                <a:cxn ang="0">
                  <a:pos x="262" y="20"/>
                </a:cxn>
                <a:cxn ang="0">
                  <a:pos x="322" y="5"/>
                </a:cxn>
                <a:cxn ang="0">
                  <a:pos x="384" y="0"/>
                </a:cxn>
              </a:cxnLst>
              <a:rect l="0" t="0" r="r" b="b"/>
              <a:pathLst>
                <a:path w="765" h="766">
                  <a:moveTo>
                    <a:pt x="384" y="0"/>
                  </a:moveTo>
                  <a:lnTo>
                    <a:pt x="445" y="5"/>
                  </a:lnTo>
                  <a:lnTo>
                    <a:pt x="504" y="20"/>
                  </a:lnTo>
                  <a:lnTo>
                    <a:pt x="559" y="43"/>
                  </a:lnTo>
                  <a:lnTo>
                    <a:pt x="609" y="73"/>
                  </a:lnTo>
                  <a:lnTo>
                    <a:pt x="653" y="112"/>
                  </a:lnTo>
                  <a:lnTo>
                    <a:pt x="692" y="156"/>
                  </a:lnTo>
                  <a:lnTo>
                    <a:pt x="723" y="207"/>
                  </a:lnTo>
                  <a:lnTo>
                    <a:pt x="746" y="262"/>
                  </a:lnTo>
                  <a:lnTo>
                    <a:pt x="760" y="320"/>
                  </a:lnTo>
                  <a:lnTo>
                    <a:pt x="765" y="382"/>
                  </a:lnTo>
                  <a:lnTo>
                    <a:pt x="760" y="444"/>
                  </a:lnTo>
                  <a:lnTo>
                    <a:pt x="746" y="502"/>
                  </a:lnTo>
                  <a:lnTo>
                    <a:pt x="723" y="558"/>
                  </a:lnTo>
                  <a:lnTo>
                    <a:pt x="692" y="608"/>
                  </a:lnTo>
                  <a:lnTo>
                    <a:pt x="653" y="653"/>
                  </a:lnTo>
                  <a:lnTo>
                    <a:pt x="609" y="691"/>
                  </a:lnTo>
                  <a:lnTo>
                    <a:pt x="559" y="723"/>
                  </a:lnTo>
                  <a:lnTo>
                    <a:pt x="504" y="746"/>
                  </a:lnTo>
                  <a:lnTo>
                    <a:pt x="445" y="761"/>
                  </a:lnTo>
                  <a:lnTo>
                    <a:pt x="384" y="766"/>
                  </a:lnTo>
                  <a:lnTo>
                    <a:pt x="322" y="761"/>
                  </a:lnTo>
                  <a:lnTo>
                    <a:pt x="262" y="746"/>
                  </a:lnTo>
                  <a:lnTo>
                    <a:pt x="207" y="723"/>
                  </a:lnTo>
                  <a:lnTo>
                    <a:pt x="156" y="691"/>
                  </a:lnTo>
                  <a:lnTo>
                    <a:pt x="112" y="653"/>
                  </a:lnTo>
                  <a:lnTo>
                    <a:pt x="73" y="608"/>
                  </a:lnTo>
                  <a:lnTo>
                    <a:pt x="42" y="558"/>
                  </a:lnTo>
                  <a:lnTo>
                    <a:pt x="20" y="502"/>
                  </a:lnTo>
                  <a:lnTo>
                    <a:pt x="5" y="444"/>
                  </a:lnTo>
                  <a:lnTo>
                    <a:pt x="0" y="382"/>
                  </a:lnTo>
                  <a:lnTo>
                    <a:pt x="5" y="320"/>
                  </a:lnTo>
                  <a:lnTo>
                    <a:pt x="20" y="262"/>
                  </a:lnTo>
                  <a:lnTo>
                    <a:pt x="42" y="207"/>
                  </a:lnTo>
                  <a:lnTo>
                    <a:pt x="73" y="156"/>
                  </a:lnTo>
                  <a:lnTo>
                    <a:pt x="112" y="112"/>
                  </a:lnTo>
                  <a:lnTo>
                    <a:pt x="156" y="73"/>
                  </a:lnTo>
                  <a:lnTo>
                    <a:pt x="207" y="43"/>
                  </a:lnTo>
                  <a:lnTo>
                    <a:pt x="262" y="20"/>
                  </a:lnTo>
                  <a:lnTo>
                    <a:pt x="322" y="5"/>
                  </a:lnTo>
                  <a:lnTo>
                    <a:pt x="38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3" name="Freeform 9"/>
            <p:cNvSpPr>
              <a:spLocks/>
            </p:cNvSpPr>
            <p:nvPr userDrawn="1"/>
          </p:nvSpPr>
          <p:spPr bwMode="auto">
            <a:xfrm>
              <a:off x="243" y="1048"/>
              <a:ext cx="382" cy="382"/>
            </a:xfrm>
            <a:custGeom>
              <a:avLst/>
              <a:gdLst/>
              <a:ahLst/>
              <a:cxnLst>
                <a:cxn ang="0">
                  <a:pos x="382" y="0"/>
                </a:cxn>
                <a:cxn ang="0">
                  <a:pos x="443" y="5"/>
                </a:cxn>
                <a:cxn ang="0">
                  <a:pos x="502" y="20"/>
                </a:cxn>
                <a:cxn ang="0">
                  <a:pos x="557" y="42"/>
                </a:cxn>
                <a:cxn ang="0">
                  <a:pos x="607" y="73"/>
                </a:cxn>
                <a:cxn ang="0">
                  <a:pos x="653" y="112"/>
                </a:cxn>
                <a:cxn ang="0">
                  <a:pos x="690" y="156"/>
                </a:cxn>
                <a:cxn ang="0">
                  <a:pos x="723" y="206"/>
                </a:cxn>
                <a:cxn ang="0">
                  <a:pos x="745" y="262"/>
                </a:cxn>
                <a:cxn ang="0">
                  <a:pos x="760" y="320"/>
                </a:cxn>
                <a:cxn ang="0">
                  <a:pos x="765" y="382"/>
                </a:cxn>
                <a:cxn ang="0">
                  <a:pos x="760" y="444"/>
                </a:cxn>
                <a:cxn ang="0">
                  <a:pos x="745" y="502"/>
                </a:cxn>
                <a:cxn ang="0">
                  <a:pos x="723" y="557"/>
                </a:cxn>
                <a:cxn ang="0">
                  <a:pos x="690" y="608"/>
                </a:cxn>
                <a:cxn ang="0">
                  <a:pos x="653" y="653"/>
                </a:cxn>
                <a:cxn ang="0">
                  <a:pos x="607" y="691"/>
                </a:cxn>
                <a:cxn ang="0">
                  <a:pos x="557" y="723"/>
                </a:cxn>
                <a:cxn ang="0">
                  <a:pos x="502" y="746"/>
                </a:cxn>
                <a:cxn ang="0">
                  <a:pos x="443" y="760"/>
                </a:cxn>
                <a:cxn ang="0">
                  <a:pos x="382" y="765"/>
                </a:cxn>
                <a:cxn ang="0">
                  <a:pos x="320" y="760"/>
                </a:cxn>
                <a:cxn ang="0">
                  <a:pos x="261" y="746"/>
                </a:cxn>
                <a:cxn ang="0">
                  <a:pos x="206" y="723"/>
                </a:cxn>
                <a:cxn ang="0">
                  <a:pos x="156" y="691"/>
                </a:cxn>
                <a:cxn ang="0">
                  <a:pos x="112" y="653"/>
                </a:cxn>
                <a:cxn ang="0">
                  <a:pos x="73" y="608"/>
                </a:cxn>
                <a:cxn ang="0">
                  <a:pos x="42" y="557"/>
                </a:cxn>
                <a:cxn ang="0">
                  <a:pos x="19" y="502"/>
                </a:cxn>
                <a:cxn ang="0">
                  <a:pos x="5" y="444"/>
                </a:cxn>
                <a:cxn ang="0">
                  <a:pos x="0" y="382"/>
                </a:cxn>
                <a:cxn ang="0">
                  <a:pos x="5" y="320"/>
                </a:cxn>
                <a:cxn ang="0">
                  <a:pos x="19" y="262"/>
                </a:cxn>
                <a:cxn ang="0">
                  <a:pos x="42" y="206"/>
                </a:cxn>
                <a:cxn ang="0">
                  <a:pos x="73" y="156"/>
                </a:cxn>
                <a:cxn ang="0">
                  <a:pos x="112" y="112"/>
                </a:cxn>
                <a:cxn ang="0">
                  <a:pos x="156" y="73"/>
                </a:cxn>
                <a:cxn ang="0">
                  <a:pos x="206" y="42"/>
                </a:cxn>
                <a:cxn ang="0">
                  <a:pos x="261" y="20"/>
                </a:cxn>
                <a:cxn ang="0">
                  <a:pos x="320" y="5"/>
                </a:cxn>
                <a:cxn ang="0">
                  <a:pos x="382" y="0"/>
                </a:cxn>
              </a:cxnLst>
              <a:rect l="0" t="0" r="r" b="b"/>
              <a:pathLst>
                <a:path w="765" h="765">
                  <a:moveTo>
                    <a:pt x="382" y="0"/>
                  </a:moveTo>
                  <a:lnTo>
                    <a:pt x="443" y="5"/>
                  </a:lnTo>
                  <a:lnTo>
                    <a:pt x="502" y="20"/>
                  </a:lnTo>
                  <a:lnTo>
                    <a:pt x="557" y="42"/>
                  </a:lnTo>
                  <a:lnTo>
                    <a:pt x="607" y="73"/>
                  </a:lnTo>
                  <a:lnTo>
                    <a:pt x="653" y="112"/>
                  </a:lnTo>
                  <a:lnTo>
                    <a:pt x="690" y="156"/>
                  </a:lnTo>
                  <a:lnTo>
                    <a:pt x="723" y="206"/>
                  </a:lnTo>
                  <a:lnTo>
                    <a:pt x="745" y="262"/>
                  </a:lnTo>
                  <a:lnTo>
                    <a:pt x="760" y="320"/>
                  </a:lnTo>
                  <a:lnTo>
                    <a:pt x="765" y="382"/>
                  </a:lnTo>
                  <a:lnTo>
                    <a:pt x="760" y="444"/>
                  </a:lnTo>
                  <a:lnTo>
                    <a:pt x="745" y="502"/>
                  </a:lnTo>
                  <a:lnTo>
                    <a:pt x="723" y="557"/>
                  </a:lnTo>
                  <a:lnTo>
                    <a:pt x="690" y="608"/>
                  </a:lnTo>
                  <a:lnTo>
                    <a:pt x="653" y="653"/>
                  </a:lnTo>
                  <a:lnTo>
                    <a:pt x="607" y="691"/>
                  </a:lnTo>
                  <a:lnTo>
                    <a:pt x="557" y="723"/>
                  </a:lnTo>
                  <a:lnTo>
                    <a:pt x="502" y="746"/>
                  </a:lnTo>
                  <a:lnTo>
                    <a:pt x="443" y="760"/>
                  </a:lnTo>
                  <a:lnTo>
                    <a:pt x="382" y="765"/>
                  </a:lnTo>
                  <a:lnTo>
                    <a:pt x="320" y="760"/>
                  </a:lnTo>
                  <a:lnTo>
                    <a:pt x="261" y="746"/>
                  </a:lnTo>
                  <a:lnTo>
                    <a:pt x="206" y="723"/>
                  </a:lnTo>
                  <a:lnTo>
                    <a:pt x="156" y="691"/>
                  </a:lnTo>
                  <a:lnTo>
                    <a:pt x="112" y="653"/>
                  </a:lnTo>
                  <a:lnTo>
                    <a:pt x="73" y="608"/>
                  </a:lnTo>
                  <a:lnTo>
                    <a:pt x="42" y="557"/>
                  </a:lnTo>
                  <a:lnTo>
                    <a:pt x="19" y="502"/>
                  </a:lnTo>
                  <a:lnTo>
                    <a:pt x="5" y="444"/>
                  </a:lnTo>
                  <a:lnTo>
                    <a:pt x="0" y="382"/>
                  </a:lnTo>
                  <a:lnTo>
                    <a:pt x="5" y="320"/>
                  </a:lnTo>
                  <a:lnTo>
                    <a:pt x="19" y="262"/>
                  </a:lnTo>
                  <a:lnTo>
                    <a:pt x="42" y="206"/>
                  </a:lnTo>
                  <a:lnTo>
                    <a:pt x="73" y="156"/>
                  </a:lnTo>
                  <a:lnTo>
                    <a:pt x="112" y="112"/>
                  </a:lnTo>
                  <a:lnTo>
                    <a:pt x="156" y="73"/>
                  </a:lnTo>
                  <a:lnTo>
                    <a:pt x="206" y="42"/>
                  </a:lnTo>
                  <a:lnTo>
                    <a:pt x="261"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4" name="Freeform 10"/>
            <p:cNvSpPr>
              <a:spLocks/>
            </p:cNvSpPr>
            <p:nvPr userDrawn="1"/>
          </p:nvSpPr>
          <p:spPr bwMode="auto">
            <a:xfrm>
              <a:off x="257" y="1515"/>
              <a:ext cx="382" cy="383"/>
            </a:xfrm>
            <a:custGeom>
              <a:avLst/>
              <a:gdLst/>
              <a:ahLst/>
              <a:cxnLst>
                <a:cxn ang="0">
                  <a:pos x="382" y="0"/>
                </a:cxn>
                <a:cxn ang="0">
                  <a:pos x="444" y="5"/>
                </a:cxn>
                <a:cxn ang="0">
                  <a:pos x="504" y="19"/>
                </a:cxn>
                <a:cxn ang="0">
                  <a:pos x="559" y="42"/>
                </a:cxn>
                <a:cxn ang="0">
                  <a:pos x="610" y="75"/>
                </a:cxn>
                <a:cxn ang="0">
                  <a:pos x="653" y="112"/>
                </a:cxn>
                <a:cxn ang="0">
                  <a:pos x="692" y="157"/>
                </a:cxn>
                <a:cxn ang="0">
                  <a:pos x="723" y="208"/>
                </a:cxn>
                <a:cxn ang="0">
                  <a:pos x="746" y="263"/>
                </a:cxn>
                <a:cxn ang="0">
                  <a:pos x="761" y="322"/>
                </a:cxn>
                <a:cxn ang="0">
                  <a:pos x="765" y="383"/>
                </a:cxn>
                <a:cxn ang="0">
                  <a:pos x="761" y="445"/>
                </a:cxn>
                <a:cxn ang="0">
                  <a:pos x="746" y="504"/>
                </a:cxn>
                <a:cxn ang="0">
                  <a:pos x="723" y="559"/>
                </a:cxn>
                <a:cxn ang="0">
                  <a:pos x="692" y="609"/>
                </a:cxn>
                <a:cxn ang="0">
                  <a:pos x="653" y="653"/>
                </a:cxn>
                <a:cxn ang="0">
                  <a:pos x="610" y="692"/>
                </a:cxn>
                <a:cxn ang="0">
                  <a:pos x="559" y="723"/>
                </a:cxn>
                <a:cxn ang="0">
                  <a:pos x="504" y="746"/>
                </a:cxn>
                <a:cxn ang="0">
                  <a:pos x="444" y="760"/>
                </a:cxn>
                <a:cxn ang="0">
                  <a:pos x="382" y="765"/>
                </a:cxn>
                <a:cxn ang="0">
                  <a:pos x="320" y="760"/>
                </a:cxn>
                <a:cxn ang="0">
                  <a:pos x="262" y="746"/>
                </a:cxn>
                <a:cxn ang="0">
                  <a:pos x="207" y="723"/>
                </a:cxn>
                <a:cxn ang="0">
                  <a:pos x="156" y="692"/>
                </a:cxn>
                <a:cxn ang="0">
                  <a:pos x="113" y="653"/>
                </a:cxn>
                <a:cxn ang="0">
                  <a:pos x="74" y="609"/>
                </a:cxn>
                <a:cxn ang="0">
                  <a:pos x="43" y="559"/>
                </a:cxn>
                <a:cxn ang="0">
                  <a:pos x="20" y="504"/>
                </a:cxn>
                <a:cxn ang="0">
                  <a:pos x="5" y="445"/>
                </a:cxn>
                <a:cxn ang="0">
                  <a:pos x="0" y="383"/>
                </a:cxn>
                <a:cxn ang="0">
                  <a:pos x="5" y="322"/>
                </a:cxn>
                <a:cxn ang="0">
                  <a:pos x="20" y="263"/>
                </a:cxn>
                <a:cxn ang="0">
                  <a:pos x="43" y="208"/>
                </a:cxn>
                <a:cxn ang="0">
                  <a:pos x="74" y="157"/>
                </a:cxn>
                <a:cxn ang="0">
                  <a:pos x="113" y="112"/>
                </a:cxn>
                <a:cxn ang="0">
                  <a:pos x="156" y="75"/>
                </a:cxn>
                <a:cxn ang="0">
                  <a:pos x="207" y="42"/>
                </a:cxn>
                <a:cxn ang="0">
                  <a:pos x="262" y="19"/>
                </a:cxn>
                <a:cxn ang="0">
                  <a:pos x="320" y="5"/>
                </a:cxn>
                <a:cxn ang="0">
                  <a:pos x="382" y="0"/>
                </a:cxn>
              </a:cxnLst>
              <a:rect l="0" t="0" r="r" b="b"/>
              <a:pathLst>
                <a:path w="765" h="765">
                  <a:moveTo>
                    <a:pt x="382" y="0"/>
                  </a:moveTo>
                  <a:lnTo>
                    <a:pt x="444" y="5"/>
                  </a:lnTo>
                  <a:lnTo>
                    <a:pt x="504" y="19"/>
                  </a:lnTo>
                  <a:lnTo>
                    <a:pt x="559" y="42"/>
                  </a:lnTo>
                  <a:lnTo>
                    <a:pt x="610" y="75"/>
                  </a:lnTo>
                  <a:lnTo>
                    <a:pt x="653" y="112"/>
                  </a:lnTo>
                  <a:lnTo>
                    <a:pt x="692" y="157"/>
                  </a:lnTo>
                  <a:lnTo>
                    <a:pt x="723" y="208"/>
                  </a:lnTo>
                  <a:lnTo>
                    <a:pt x="746" y="263"/>
                  </a:lnTo>
                  <a:lnTo>
                    <a:pt x="761" y="322"/>
                  </a:lnTo>
                  <a:lnTo>
                    <a:pt x="765" y="383"/>
                  </a:lnTo>
                  <a:lnTo>
                    <a:pt x="761" y="445"/>
                  </a:lnTo>
                  <a:lnTo>
                    <a:pt x="746" y="504"/>
                  </a:lnTo>
                  <a:lnTo>
                    <a:pt x="723" y="559"/>
                  </a:lnTo>
                  <a:lnTo>
                    <a:pt x="692" y="609"/>
                  </a:lnTo>
                  <a:lnTo>
                    <a:pt x="653" y="653"/>
                  </a:lnTo>
                  <a:lnTo>
                    <a:pt x="610" y="692"/>
                  </a:lnTo>
                  <a:lnTo>
                    <a:pt x="559" y="723"/>
                  </a:lnTo>
                  <a:lnTo>
                    <a:pt x="504" y="746"/>
                  </a:lnTo>
                  <a:lnTo>
                    <a:pt x="444" y="760"/>
                  </a:lnTo>
                  <a:lnTo>
                    <a:pt x="382" y="765"/>
                  </a:lnTo>
                  <a:lnTo>
                    <a:pt x="320" y="760"/>
                  </a:lnTo>
                  <a:lnTo>
                    <a:pt x="262" y="746"/>
                  </a:lnTo>
                  <a:lnTo>
                    <a:pt x="207" y="723"/>
                  </a:lnTo>
                  <a:lnTo>
                    <a:pt x="156" y="692"/>
                  </a:lnTo>
                  <a:lnTo>
                    <a:pt x="113" y="653"/>
                  </a:lnTo>
                  <a:lnTo>
                    <a:pt x="74" y="609"/>
                  </a:lnTo>
                  <a:lnTo>
                    <a:pt x="43" y="559"/>
                  </a:lnTo>
                  <a:lnTo>
                    <a:pt x="20" y="504"/>
                  </a:lnTo>
                  <a:lnTo>
                    <a:pt x="5" y="445"/>
                  </a:lnTo>
                  <a:lnTo>
                    <a:pt x="0" y="383"/>
                  </a:lnTo>
                  <a:lnTo>
                    <a:pt x="5" y="322"/>
                  </a:lnTo>
                  <a:lnTo>
                    <a:pt x="20" y="263"/>
                  </a:lnTo>
                  <a:lnTo>
                    <a:pt x="43" y="208"/>
                  </a:lnTo>
                  <a:lnTo>
                    <a:pt x="74" y="157"/>
                  </a:lnTo>
                  <a:lnTo>
                    <a:pt x="113" y="112"/>
                  </a:lnTo>
                  <a:lnTo>
                    <a:pt x="156" y="75"/>
                  </a:lnTo>
                  <a:lnTo>
                    <a:pt x="207"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5" name="Freeform 11"/>
            <p:cNvSpPr>
              <a:spLocks/>
            </p:cNvSpPr>
            <p:nvPr userDrawn="1"/>
          </p:nvSpPr>
          <p:spPr bwMode="auto">
            <a:xfrm>
              <a:off x="612" y="774"/>
              <a:ext cx="382" cy="382"/>
            </a:xfrm>
            <a:custGeom>
              <a:avLst/>
              <a:gdLst/>
              <a:ahLst/>
              <a:cxnLst>
                <a:cxn ang="0">
                  <a:pos x="382" y="0"/>
                </a:cxn>
                <a:cxn ang="0">
                  <a:pos x="444" y="5"/>
                </a:cxn>
                <a:cxn ang="0">
                  <a:pos x="502" y="20"/>
                </a:cxn>
                <a:cxn ang="0">
                  <a:pos x="557" y="43"/>
                </a:cxn>
                <a:cxn ang="0">
                  <a:pos x="608" y="74"/>
                </a:cxn>
                <a:cxn ang="0">
                  <a:pos x="653" y="113"/>
                </a:cxn>
                <a:cxn ang="0">
                  <a:pos x="691" y="156"/>
                </a:cxn>
                <a:cxn ang="0">
                  <a:pos x="723" y="207"/>
                </a:cxn>
                <a:cxn ang="0">
                  <a:pos x="746" y="262"/>
                </a:cxn>
                <a:cxn ang="0">
                  <a:pos x="760" y="321"/>
                </a:cxn>
                <a:cxn ang="0">
                  <a:pos x="765" y="382"/>
                </a:cxn>
                <a:cxn ang="0">
                  <a:pos x="760" y="444"/>
                </a:cxn>
                <a:cxn ang="0">
                  <a:pos x="746" y="503"/>
                </a:cxn>
                <a:cxn ang="0">
                  <a:pos x="723" y="558"/>
                </a:cxn>
                <a:cxn ang="0">
                  <a:pos x="691" y="608"/>
                </a:cxn>
                <a:cxn ang="0">
                  <a:pos x="653" y="654"/>
                </a:cxn>
                <a:cxn ang="0">
                  <a:pos x="608" y="691"/>
                </a:cxn>
                <a:cxn ang="0">
                  <a:pos x="557" y="723"/>
                </a:cxn>
                <a:cxn ang="0">
                  <a:pos x="502" y="746"/>
                </a:cxn>
                <a:cxn ang="0">
                  <a:pos x="444" y="761"/>
                </a:cxn>
                <a:cxn ang="0">
                  <a:pos x="382" y="766"/>
                </a:cxn>
                <a:cxn ang="0">
                  <a:pos x="320" y="761"/>
                </a:cxn>
                <a:cxn ang="0">
                  <a:pos x="262" y="746"/>
                </a:cxn>
                <a:cxn ang="0">
                  <a:pos x="207" y="723"/>
                </a:cxn>
                <a:cxn ang="0">
                  <a:pos x="156" y="691"/>
                </a:cxn>
                <a:cxn ang="0">
                  <a:pos x="112" y="654"/>
                </a:cxn>
                <a:cxn ang="0">
                  <a:pos x="73" y="608"/>
                </a:cxn>
                <a:cxn ang="0">
                  <a:pos x="42" y="558"/>
                </a:cxn>
                <a:cxn ang="0">
                  <a:pos x="20" y="503"/>
                </a:cxn>
                <a:cxn ang="0">
                  <a:pos x="5" y="444"/>
                </a:cxn>
                <a:cxn ang="0">
                  <a:pos x="0" y="382"/>
                </a:cxn>
                <a:cxn ang="0">
                  <a:pos x="5" y="321"/>
                </a:cxn>
                <a:cxn ang="0">
                  <a:pos x="20" y="262"/>
                </a:cxn>
                <a:cxn ang="0">
                  <a:pos x="42" y="207"/>
                </a:cxn>
                <a:cxn ang="0">
                  <a:pos x="73" y="156"/>
                </a:cxn>
                <a:cxn ang="0">
                  <a:pos x="112" y="113"/>
                </a:cxn>
                <a:cxn ang="0">
                  <a:pos x="156" y="74"/>
                </a:cxn>
                <a:cxn ang="0">
                  <a:pos x="207" y="43"/>
                </a:cxn>
                <a:cxn ang="0">
                  <a:pos x="262" y="20"/>
                </a:cxn>
                <a:cxn ang="0">
                  <a:pos x="320" y="5"/>
                </a:cxn>
                <a:cxn ang="0">
                  <a:pos x="382" y="0"/>
                </a:cxn>
              </a:cxnLst>
              <a:rect l="0" t="0" r="r" b="b"/>
              <a:pathLst>
                <a:path w="765" h="766">
                  <a:moveTo>
                    <a:pt x="382" y="0"/>
                  </a:moveTo>
                  <a:lnTo>
                    <a:pt x="444" y="5"/>
                  </a:lnTo>
                  <a:lnTo>
                    <a:pt x="502" y="20"/>
                  </a:lnTo>
                  <a:lnTo>
                    <a:pt x="557" y="43"/>
                  </a:lnTo>
                  <a:lnTo>
                    <a:pt x="608" y="74"/>
                  </a:lnTo>
                  <a:lnTo>
                    <a:pt x="653" y="113"/>
                  </a:lnTo>
                  <a:lnTo>
                    <a:pt x="691" y="156"/>
                  </a:lnTo>
                  <a:lnTo>
                    <a:pt x="723" y="207"/>
                  </a:lnTo>
                  <a:lnTo>
                    <a:pt x="746" y="262"/>
                  </a:lnTo>
                  <a:lnTo>
                    <a:pt x="760" y="321"/>
                  </a:lnTo>
                  <a:lnTo>
                    <a:pt x="765" y="382"/>
                  </a:lnTo>
                  <a:lnTo>
                    <a:pt x="760" y="444"/>
                  </a:lnTo>
                  <a:lnTo>
                    <a:pt x="746" y="503"/>
                  </a:lnTo>
                  <a:lnTo>
                    <a:pt x="723" y="558"/>
                  </a:lnTo>
                  <a:lnTo>
                    <a:pt x="691" y="608"/>
                  </a:lnTo>
                  <a:lnTo>
                    <a:pt x="653" y="654"/>
                  </a:lnTo>
                  <a:lnTo>
                    <a:pt x="608" y="691"/>
                  </a:lnTo>
                  <a:lnTo>
                    <a:pt x="557" y="723"/>
                  </a:lnTo>
                  <a:lnTo>
                    <a:pt x="502" y="746"/>
                  </a:lnTo>
                  <a:lnTo>
                    <a:pt x="444" y="761"/>
                  </a:lnTo>
                  <a:lnTo>
                    <a:pt x="382" y="766"/>
                  </a:lnTo>
                  <a:lnTo>
                    <a:pt x="320" y="761"/>
                  </a:lnTo>
                  <a:lnTo>
                    <a:pt x="262" y="746"/>
                  </a:lnTo>
                  <a:lnTo>
                    <a:pt x="207" y="723"/>
                  </a:lnTo>
                  <a:lnTo>
                    <a:pt x="156" y="691"/>
                  </a:lnTo>
                  <a:lnTo>
                    <a:pt x="112" y="654"/>
                  </a:lnTo>
                  <a:lnTo>
                    <a:pt x="73" y="608"/>
                  </a:lnTo>
                  <a:lnTo>
                    <a:pt x="42" y="558"/>
                  </a:lnTo>
                  <a:lnTo>
                    <a:pt x="20" y="503"/>
                  </a:lnTo>
                  <a:lnTo>
                    <a:pt x="5" y="444"/>
                  </a:lnTo>
                  <a:lnTo>
                    <a:pt x="0" y="382"/>
                  </a:lnTo>
                  <a:lnTo>
                    <a:pt x="5" y="321"/>
                  </a:lnTo>
                  <a:lnTo>
                    <a:pt x="20" y="262"/>
                  </a:lnTo>
                  <a:lnTo>
                    <a:pt x="42" y="207"/>
                  </a:lnTo>
                  <a:lnTo>
                    <a:pt x="73" y="156"/>
                  </a:lnTo>
                  <a:lnTo>
                    <a:pt x="112" y="113"/>
                  </a:lnTo>
                  <a:lnTo>
                    <a:pt x="156" y="74"/>
                  </a:lnTo>
                  <a:lnTo>
                    <a:pt x="207" y="43"/>
                  </a:lnTo>
                  <a:lnTo>
                    <a:pt x="262"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6" name="Freeform 12"/>
            <p:cNvSpPr>
              <a:spLocks/>
            </p:cNvSpPr>
            <p:nvPr userDrawn="1"/>
          </p:nvSpPr>
          <p:spPr bwMode="auto">
            <a:xfrm>
              <a:off x="186" y="584"/>
              <a:ext cx="383" cy="383"/>
            </a:xfrm>
            <a:custGeom>
              <a:avLst/>
              <a:gdLst/>
              <a:ahLst/>
              <a:cxnLst>
                <a:cxn ang="0">
                  <a:pos x="382" y="0"/>
                </a:cxn>
                <a:cxn ang="0">
                  <a:pos x="444" y="5"/>
                </a:cxn>
                <a:cxn ang="0">
                  <a:pos x="502" y="19"/>
                </a:cxn>
                <a:cxn ang="0">
                  <a:pos x="557" y="42"/>
                </a:cxn>
                <a:cxn ang="0">
                  <a:pos x="608" y="73"/>
                </a:cxn>
                <a:cxn ang="0">
                  <a:pos x="653" y="112"/>
                </a:cxn>
                <a:cxn ang="0">
                  <a:pos x="690" y="156"/>
                </a:cxn>
                <a:cxn ang="0">
                  <a:pos x="723" y="206"/>
                </a:cxn>
                <a:cxn ang="0">
                  <a:pos x="746" y="261"/>
                </a:cxn>
                <a:cxn ang="0">
                  <a:pos x="760" y="320"/>
                </a:cxn>
                <a:cxn ang="0">
                  <a:pos x="765" y="382"/>
                </a:cxn>
                <a:cxn ang="0">
                  <a:pos x="760" y="443"/>
                </a:cxn>
                <a:cxn ang="0">
                  <a:pos x="746" y="502"/>
                </a:cxn>
                <a:cxn ang="0">
                  <a:pos x="723" y="557"/>
                </a:cxn>
                <a:cxn ang="0">
                  <a:pos x="690" y="608"/>
                </a:cxn>
                <a:cxn ang="0">
                  <a:pos x="653" y="653"/>
                </a:cxn>
                <a:cxn ang="0">
                  <a:pos x="608" y="690"/>
                </a:cxn>
                <a:cxn ang="0">
                  <a:pos x="557" y="723"/>
                </a:cxn>
                <a:cxn ang="0">
                  <a:pos x="502" y="746"/>
                </a:cxn>
                <a:cxn ang="0">
                  <a:pos x="444" y="760"/>
                </a:cxn>
                <a:cxn ang="0">
                  <a:pos x="382" y="765"/>
                </a:cxn>
                <a:cxn ang="0">
                  <a:pos x="320" y="760"/>
                </a:cxn>
                <a:cxn ang="0">
                  <a:pos x="262" y="746"/>
                </a:cxn>
                <a:cxn ang="0">
                  <a:pos x="206" y="723"/>
                </a:cxn>
                <a:cxn ang="0">
                  <a:pos x="156" y="690"/>
                </a:cxn>
                <a:cxn ang="0">
                  <a:pos x="112" y="653"/>
                </a:cxn>
                <a:cxn ang="0">
                  <a:pos x="73" y="608"/>
                </a:cxn>
                <a:cxn ang="0">
                  <a:pos x="42" y="557"/>
                </a:cxn>
                <a:cxn ang="0">
                  <a:pos x="20" y="502"/>
                </a:cxn>
                <a:cxn ang="0">
                  <a:pos x="5" y="443"/>
                </a:cxn>
                <a:cxn ang="0">
                  <a:pos x="0" y="382"/>
                </a:cxn>
                <a:cxn ang="0">
                  <a:pos x="5" y="320"/>
                </a:cxn>
                <a:cxn ang="0">
                  <a:pos x="20" y="261"/>
                </a:cxn>
                <a:cxn ang="0">
                  <a:pos x="42" y="206"/>
                </a:cxn>
                <a:cxn ang="0">
                  <a:pos x="73" y="156"/>
                </a:cxn>
                <a:cxn ang="0">
                  <a:pos x="112" y="112"/>
                </a:cxn>
                <a:cxn ang="0">
                  <a:pos x="156" y="73"/>
                </a:cxn>
                <a:cxn ang="0">
                  <a:pos x="206" y="42"/>
                </a:cxn>
                <a:cxn ang="0">
                  <a:pos x="262" y="19"/>
                </a:cxn>
                <a:cxn ang="0">
                  <a:pos x="320" y="5"/>
                </a:cxn>
                <a:cxn ang="0">
                  <a:pos x="382" y="0"/>
                </a:cxn>
              </a:cxnLst>
              <a:rect l="0" t="0" r="r" b="b"/>
              <a:pathLst>
                <a:path w="765" h="765">
                  <a:moveTo>
                    <a:pt x="382" y="0"/>
                  </a:moveTo>
                  <a:lnTo>
                    <a:pt x="444" y="5"/>
                  </a:lnTo>
                  <a:lnTo>
                    <a:pt x="502" y="19"/>
                  </a:lnTo>
                  <a:lnTo>
                    <a:pt x="557" y="42"/>
                  </a:lnTo>
                  <a:lnTo>
                    <a:pt x="608" y="73"/>
                  </a:lnTo>
                  <a:lnTo>
                    <a:pt x="653" y="112"/>
                  </a:lnTo>
                  <a:lnTo>
                    <a:pt x="690" y="156"/>
                  </a:lnTo>
                  <a:lnTo>
                    <a:pt x="723" y="206"/>
                  </a:lnTo>
                  <a:lnTo>
                    <a:pt x="746" y="261"/>
                  </a:lnTo>
                  <a:lnTo>
                    <a:pt x="760" y="320"/>
                  </a:lnTo>
                  <a:lnTo>
                    <a:pt x="765" y="382"/>
                  </a:lnTo>
                  <a:lnTo>
                    <a:pt x="760" y="443"/>
                  </a:lnTo>
                  <a:lnTo>
                    <a:pt x="746" y="502"/>
                  </a:lnTo>
                  <a:lnTo>
                    <a:pt x="723" y="557"/>
                  </a:lnTo>
                  <a:lnTo>
                    <a:pt x="690" y="608"/>
                  </a:lnTo>
                  <a:lnTo>
                    <a:pt x="653" y="653"/>
                  </a:lnTo>
                  <a:lnTo>
                    <a:pt x="608" y="690"/>
                  </a:lnTo>
                  <a:lnTo>
                    <a:pt x="557" y="723"/>
                  </a:lnTo>
                  <a:lnTo>
                    <a:pt x="502" y="746"/>
                  </a:lnTo>
                  <a:lnTo>
                    <a:pt x="444" y="760"/>
                  </a:lnTo>
                  <a:lnTo>
                    <a:pt x="382" y="765"/>
                  </a:lnTo>
                  <a:lnTo>
                    <a:pt x="320" y="760"/>
                  </a:lnTo>
                  <a:lnTo>
                    <a:pt x="262" y="746"/>
                  </a:lnTo>
                  <a:lnTo>
                    <a:pt x="206" y="723"/>
                  </a:lnTo>
                  <a:lnTo>
                    <a:pt x="156" y="690"/>
                  </a:lnTo>
                  <a:lnTo>
                    <a:pt x="112" y="653"/>
                  </a:lnTo>
                  <a:lnTo>
                    <a:pt x="73" y="608"/>
                  </a:lnTo>
                  <a:lnTo>
                    <a:pt x="42" y="557"/>
                  </a:lnTo>
                  <a:lnTo>
                    <a:pt x="20" y="502"/>
                  </a:lnTo>
                  <a:lnTo>
                    <a:pt x="5" y="443"/>
                  </a:lnTo>
                  <a:lnTo>
                    <a:pt x="0" y="382"/>
                  </a:lnTo>
                  <a:lnTo>
                    <a:pt x="5" y="320"/>
                  </a:lnTo>
                  <a:lnTo>
                    <a:pt x="20" y="261"/>
                  </a:lnTo>
                  <a:lnTo>
                    <a:pt x="42" y="206"/>
                  </a:lnTo>
                  <a:lnTo>
                    <a:pt x="73" y="156"/>
                  </a:lnTo>
                  <a:lnTo>
                    <a:pt x="112" y="112"/>
                  </a:lnTo>
                  <a:lnTo>
                    <a:pt x="156" y="73"/>
                  </a:lnTo>
                  <a:lnTo>
                    <a:pt x="206"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7" name="Freeform 13"/>
            <p:cNvSpPr>
              <a:spLocks/>
            </p:cNvSpPr>
            <p:nvPr userDrawn="1"/>
          </p:nvSpPr>
          <p:spPr bwMode="auto">
            <a:xfrm>
              <a:off x="556" y="308"/>
              <a:ext cx="382" cy="383"/>
            </a:xfrm>
            <a:custGeom>
              <a:avLst/>
              <a:gdLst/>
              <a:ahLst/>
              <a:cxnLst>
                <a:cxn ang="0">
                  <a:pos x="382" y="0"/>
                </a:cxn>
                <a:cxn ang="0">
                  <a:pos x="444" y="4"/>
                </a:cxn>
                <a:cxn ang="0">
                  <a:pos x="502" y="19"/>
                </a:cxn>
                <a:cxn ang="0">
                  <a:pos x="557" y="42"/>
                </a:cxn>
                <a:cxn ang="0">
                  <a:pos x="608" y="74"/>
                </a:cxn>
                <a:cxn ang="0">
                  <a:pos x="653" y="112"/>
                </a:cxn>
                <a:cxn ang="0">
                  <a:pos x="691" y="157"/>
                </a:cxn>
                <a:cxn ang="0">
                  <a:pos x="723" y="207"/>
                </a:cxn>
                <a:cxn ang="0">
                  <a:pos x="746" y="263"/>
                </a:cxn>
                <a:cxn ang="0">
                  <a:pos x="760" y="321"/>
                </a:cxn>
                <a:cxn ang="0">
                  <a:pos x="765" y="383"/>
                </a:cxn>
                <a:cxn ang="0">
                  <a:pos x="760" y="445"/>
                </a:cxn>
                <a:cxn ang="0">
                  <a:pos x="746" y="503"/>
                </a:cxn>
                <a:cxn ang="0">
                  <a:pos x="723" y="558"/>
                </a:cxn>
                <a:cxn ang="0">
                  <a:pos x="691" y="609"/>
                </a:cxn>
                <a:cxn ang="0">
                  <a:pos x="653" y="653"/>
                </a:cxn>
                <a:cxn ang="0">
                  <a:pos x="608" y="692"/>
                </a:cxn>
                <a:cxn ang="0">
                  <a:pos x="557" y="723"/>
                </a:cxn>
                <a:cxn ang="0">
                  <a:pos x="502" y="745"/>
                </a:cxn>
                <a:cxn ang="0">
                  <a:pos x="444" y="760"/>
                </a:cxn>
                <a:cxn ang="0">
                  <a:pos x="382" y="765"/>
                </a:cxn>
                <a:cxn ang="0">
                  <a:pos x="320" y="760"/>
                </a:cxn>
                <a:cxn ang="0">
                  <a:pos x="262" y="745"/>
                </a:cxn>
                <a:cxn ang="0">
                  <a:pos x="206" y="723"/>
                </a:cxn>
                <a:cxn ang="0">
                  <a:pos x="156" y="692"/>
                </a:cxn>
                <a:cxn ang="0">
                  <a:pos x="112" y="653"/>
                </a:cxn>
                <a:cxn ang="0">
                  <a:pos x="73" y="609"/>
                </a:cxn>
                <a:cxn ang="0">
                  <a:pos x="42" y="558"/>
                </a:cxn>
                <a:cxn ang="0">
                  <a:pos x="20" y="503"/>
                </a:cxn>
                <a:cxn ang="0">
                  <a:pos x="5" y="445"/>
                </a:cxn>
                <a:cxn ang="0">
                  <a:pos x="0" y="383"/>
                </a:cxn>
                <a:cxn ang="0">
                  <a:pos x="5" y="321"/>
                </a:cxn>
                <a:cxn ang="0">
                  <a:pos x="20" y="263"/>
                </a:cxn>
                <a:cxn ang="0">
                  <a:pos x="42" y="207"/>
                </a:cxn>
                <a:cxn ang="0">
                  <a:pos x="73" y="157"/>
                </a:cxn>
                <a:cxn ang="0">
                  <a:pos x="112" y="112"/>
                </a:cxn>
                <a:cxn ang="0">
                  <a:pos x="156" y="74"/>
                </a:cxn>
                <a:cxn ang="0">
                  <a:pos x="206" y="42"/>
                </a:cxn>
                <a:cxn ang="0">
                  <a:pos x="262" y="19"/>
                </a:cxn>
                <a:cxn ang="0">
                  <a:pos x="320" y="4"/>
                </a:cxn>
                <a:cxn ang="0">
                  <a:pos x="382" y="0"/>
                </a:cxn>
              </a:cxnLst>
              <a:rect l="0" t="0" r="r" b="b"/>
              <a:pathLst>
                <a:path w="765" h="765">
                  <a:moveTo>
                    <a:pt x="382" y="0"/>
                  </a:moveTo>
                  <a:lnTo>
                    <a:pt x="444" y="4"/>
                  </a:lnTo>
                  <a:lnTo>
                    <a:pt x="502" y="19"/>
                  </a:lnTo>
                  <a:lnTo>
                    <a:pt x="557" y="42"/>
                  </a:lnTo>
                  <a:lnTo>
                    <a:pt x="608" y="74"/>
                  </a:lnTo>
                  <a:lnTo>
                    <a:pt x="653" y="112"/>
                  </a:lnTo>
                  <a:lnTo>
                    <a:pt x="691" y="157"/>
                  </a:lnTo>
                  <a:lnTo>
                    <a:pt x="723" y="207"/>
                  </a:lnTo>
                  <a:lnTo>
                    <a:pt x="746" y="263"/>
                  </a:lnTo>
                  <a:lnTo>
                    <a:pt x="760" y="321"/>
                  </a:lnTo>
                  <a:lnTo>
                    <a:pt x="765" y="383"/>
                  </a:lnTo>
                  <a:lnTo>
                    <a:pt x="760" y="445"/>
                  </a:lnTo>
                  <a:lnTo>
                    <a:pt x="746" y="503"/>
                  </a:lnTo>
                  <a:lnTo>
                    <a:pt x="723" y="558"/>
                  </a:lnTo>
                  <a:lnTo>
                    <a:pt x="691" y="609"/>
                  </a:lnTo>
                  <a:lnTo>
                    <a:pt x="653" y="653"/>
                  </a:lnTo>
                  <a:lnTo>
                    <a:pt x="608" y="692"/>
                  </a:lnTo>
                  <a:lnTo>
                    <a:pt x="557" y="723"/>
                  </a:lnTo>
                  <a:lnTo>
                    <a:pt x="502" y="745"/>
                  </a:lnTo>
                  <a:lnTo>
                    <a:pt x="444" y="760"/>
                  </a:lnTo>
                  <a:lnTo>
                    <a:pt x="382" y="765"/>
                  </a:lnTo>
                  <a:lnTo>
                    <a:pt x="320" y="760"/>
                  </a:lnTo>
                  <a:lnTo>
                    <a:pt x="262" y="745"/>
                  </a:lnTo>
                  <a:lnTo>
                    <a:pt x="206" y="723"/>
                  </a:lnTo>
                  <a:lnTo>
                    <a:pt x="156" y="692"/>
                  </a:lnTo>
                  <a:lnTo>
                    <a:pt x="112" y="653"/>
                  </a:lnTo>
                  <a:lnTo>
                    <a:pt x="73" y="609"/>
                  </a:lnTo>
                  <a:lnTo>
                    <a:pt x="42" y="558"/>
                  </a:lnTo>
                  <a:lnTo>
                    <a:pt x="20" y="503"/>
                  </a:lnTo>
                  <a:lnTo>
                    <a:pt x="5" y="445"/>
                  </a:lnTo>
                  <a:lnTo>
                    <a:pt x="0" y="383"/>
                  </a:lnTo>
                  <a:lnTo>
                    <a:pt x="5" y="321"/>
                  </a:lnTo>
                  <a:lnTo>
                    <a:pt x="20" y="263"/>
                  </a:lnTo>
                  <a:lnTo>
                    <a:pt x="42" y="207"/>
                  </a:lnTo>
                  <a:lnTo>
                    <a:pt x="73" y="157"/>
                  </a:lnTo>
                  <a:lnTo>
                    <a:pt x="112" y="112"/>
                  </a:lnTo>
                  <a:lnTo>
                    <a:pt x="156" y="74"/>
                  </a:lnTo>
                  <a:lnTo>
                    <a:pt x="206" y="42"/>
                  </a:lnTo>
                  <a:lnTo>
                    <a:pt x="262" y="19"/>
                  </a:lnTo>
                  <a:lnTo>
                    <a:pt x="320" y="4"/>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8" name="Freeform 14"/>
            <p:cNvSpPr>
              <a:spLocks/>
            </p:cNvSpPr>
            <p:nvPr userDrawn="1"/>
          </p:nvSpPr>
          <p:spPr bwMode="auto">
            <a:xfrm>
              <a:off x="967" y="1089"/>
              <a:ext cx="223" cy="224"/>
            </a:xfrm>
            <a:custGeom>
              <a:avLst/>
              <a:gdLst/>
              <a:ahLst/>
              <a:cxnLst>
                <a:cxn ang="0">
                  <a:pos x="223" y="0"/>
                </a:cxn>
                <a:cxn ang="0">
                  <a:pos x="268" y="5"/>
                </a:cxn>
                <a:cxn ang="0">
                  <a:pos x="310" y="18"/>
                </a:cxn>
                <a:cxn ang="0">
                  <a:pos x="349" y="39"/>
                </a:cxn>
                <a:cxn ang="0">
                  <a:pos x="382" y="65"/>
                </a:cxn>
                <a:cxn ang="0">
                  <a:pos x="409" y="99"/>
                </a:cxn>
                <a:cxn ang="0">
                  <a:pos x="429" y="136"/>
                </a:cxn>
                <a:cxn ang="0">
                  <a:pos x="442" y="179"/>
                </a:cxn>
                <a:cxn ang="0">
                  <a:pos x="447" y="224"/>
                </a:cxn>
                <a:cxn ang="0">
                  <a:pos x="442" y="270"/>
                </a:cxn>
                <a:cxn ang="0">
                  <a:pos x="429" y="312"/>
                </a:cxn>
                <a:cxn ang="0">
                  <a:pos x="409" y="349"/>
                </a:cxn>
                <a:cxn ang="0">
                  <a:pos x="382" y="383"/>
                </a:cxn>
                <a:cxn ang="0">
                  <a:pos x="349" y="409"/>
                </a:cxn>
                <a:cxn ang="0">
                  <a:pos x="310" y="430"/>
                </a:cxn>
                <a:cxn ang="0">
                  <a:pos x="268" y="443"/>
                </a:cxn>
                <a:cxn ang="0">
                  <a:pos x="223" y="448"/>
                </a:cxn>
                <a:cxn ang="0">
                  <a:pos x="177" y="443"/>
                </a:cxn>
                <a:cxn ang="0">
                  <a:pos x="137" y="430"/>
                </a:cxn>
                <a:cxn ang="0">
                  <a:pos x="98" y="409"/>
                </a:cxn>
                <a:cxn ang="0">
                  <a:pos x="65" y="383"/>
                </a:cxn>
                <a:cxn ang="0">
                  <a:pos x="37" y="349"/>
                </a:cxn>
                <a:cxn ang="0">
                  <a:pos x="18" y="312"/>
                </a:cxn>
                <a:cxn ang="0">
                  <a:pos x="5" y="270"/>
                </a:cxn>
                <a:cxn ang="0">
                  <a:pos x="0" y="224"/>
                </a:cxn>
                <a:cxn ang="0">
                  <a:pos x="5" y="179"/>
                </a:cxn>
                <a:cxn ang="0">
                  <a:pos x="18" y="136"/>
                </a:cxn>
                <a:cxn ang="0">
                  <a:pos x="37" y="99"/>
                </a:cxn>
                <a:cxn ang="0">
                  <a:pos x="65" y="65"/>
                </a:cxn>
                <a:cxn ang="0">
                  <a:pos x="98" y="39"/>
                </a:cxn>
                <a:cxn ang="0">
                  <a:pos x="137" y="18"/>
                </a:cxn>
                <a:cxn ang="0">
                  <a:pos x="177" y="5"/>
                </a:cxn>
                <a:cxn ang="0">
                  <a:pos x="223" y="0"/>
                </a:cxn>
              </a:cxnLst>
              <a:rect l="0" t="0" r="r" b="b"/>
              <a:pathLst>
                <a:path w="447" h="448">
                  <a:moveTo>
                    <a:pt x="223" y="0"/>
                  </a:moveTo>
                  <a:lnTo>
                    <a:pt x="268" y="5"/>
                  </a:lnTo>
                  <a:lnTo>
                    <a:pt x="310" y="18"/>
                  </a:lnTo>
                  <a:lnTo>
                    <a:pt x="349" y="39"/>
                  </a:lnTo>
                  <a:lnTo>
                    <a:pt x="382" y="65"/>
                  </a:lnTo>
                  <a:lnTo>
                    <a:pt x="409" y="99"/>
                  </a:lnTo>
                  <a:lnTo>
                    <a:pt x="429" y="136"/>
                  </a:lnTo>
                  <a:lnTo>
                    <a:pt x="442" y="179"/>
                  </a:lnTo>
                  <a:lnTo>
                    <a:pt x="447" y="224"/>
                  </a:lnTo>
                  <a:lnTo>
                    <a:pt x="442" y="270"/>
                  </a:lnTo>
                  <a:lnTo>
                    <a:pt x="429" y="312"/>
                  </a:lnTo>
                  <a:lnTo>
                    <a:pt x="409" y="349"/>
                  </a:lnTo>
                  <a:lnTo>
                    <a:pt x="382" y="383"/>
                  </a:lnTo>
                  <a:lnTo>
                    <a:pt x="349" y="409"/>
                  </a:lnTo>
                  <a:lnTo>
                    <a:pt x="310" y="430"/>
                  </a:lnTo>
                  <a:lnTo>
                    <a:pt x="268" y="443"/>
                  </a:lnTo>
                  <a:lnTo>
                    <a:pt x="223" y="448"/>
                  </a:lnTo>
                  <a:lnTo>
                    <a:pt x="177" y="443"/>
                  </a:lnTo>
                  <a:lnTo>
                    <a:pt x="137" y="430"/>
                  </a:lnTo>
                  <a:lnTo>
                    <a:pt x="98" y="409"/>
                  </a:lnTo>
                  <a:lnTo>
                    <a:pt x="65" y="383"/>
                  </a:lnTo>
                  <a:lnTo>
                    <a:pt x="37" y="349"/>
                  </a:lnTo>
                  <a:lnTo>
                    <a:pt x="18" y="312"/>
                  </a:lnTo>
                  <a:lnTo>
                    <a:pt x="5" y="270"/>
                  </a:lnTo>
                  <a:lnTo>
                    <a:pt x="0" y="224"/>
                  </a:lnTo>
                  <a:lnTo>
                    <a:pt x="5" y="179"/>
                  </a:lnTo>
                  <a:lnTo>
                    <a:pt x="18" y="136"/>
                  </a:lnTo>
                  <a:lnTo>
                    <a:pt x="37" y="99"/>
                  </a:lnTo>
                  <a:lnTo>
                    <a:pt x="65" y="65"/>
                  </a:lnTo>
                  <a:lnTo>
                    <a:pt x="98" y="39"/>
                  </a:lnTo>
                  <a:lnTo>
                    <a:pt x="137" y="18"/>
                  </a:lnTo>
                  <a:lnTo>
                    <a:pt x="177" y="5"/>
                  </a:lnTo>
                  <a:lnTo>
                    <a:pt x="22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9" name="Freeform 15"/>
            <p:cNvSpPr>
              <a:spLocks/>
            </p:cNvSpPr>
            <p:nvPr userDrawn="1"/>
          </p:nvSpPr>
          <p:spPr bwMode="auto">
            <a:xfrm>
              <a:off x="-9" y="-63"/>
              <a:ext cx="224" cy="223"/>
            </a:xfrm>
            <a:custGeom>
              <a:avLst/>
              <a:gdLst/>
              <a:ahLst/>
              <a:cxnLst>
                <a:cxn ang="0">
                  <a:pos x="224" y="0"/>
                </a:cxn>
                <a:cxn ang="0">
                  <a:pos x="270" y="5"/>
                </a:cxn>
                <a:cxn ang="0">
                  <a:pos x="312" y="18"/>
                </a:cxn>
                <a:cxn ang="0">
                  <a:pos x="350" y="37"/>
                </a:cxn>
                <a:cxn ang="0">
                  <a:pos x="384" y="65"/>
                </a:cxn>
                <a:cxn ang="0">
                  <a:pos x="410" y="97"/>
                </a:cxn>
                <a:cxn ang="0">
                  <a:pos x="431" y="136"/>
                </a:cxn>
                <a:cxn ang="0">
                  <a:pos x="444" y="179"/>
                </a:cxn>
                <a:cxn ang="0">
                  <a:pos x="449" y="224"/>
                </a:cxn>
                <a:cxn ang="0">
                  <a:pos x="444" y="270"/>
                </a:cxn>
                <a:cxn ang="0">
                  <a:pos x="431" y="310"/>
                </a:cxn>
                <a:cxn ang="0">
                  <a:pos x="410" y="349"/>
                </a:cxn>
                <a:cxn ang="0">
                  <a:pos x="384" y="382"/>
                </a:cxn>
                <a:cxn ang="0">
                  <a:pos x="350" y="409"/>
                </a:cxn>
                <a:cxn ang="0">
                  <a:pos x="312" y="429"/>
                </a:cxn>
                <a:cxn ang="0">
                  <a:pos x="270" y="442"/>
                </a:cxn>
                <a:cxn ang="0">
                  <a:pos x="224" y="447"/>
                </a:cxn>
                <a:cxn ang="0">
                  <a:pos x="179" y="442"/>
                </a:cxn>
                <a:cxn ang="0">
                  <a:pos x="137" y="429"/>
                </a:cxn>
                <a:cxn ang="0">
                  <a:pos x="99" y="409"/>
                </a:cxn>
                <a:cxn ang="0">
                  <a:pos x="65" y="382"/>
                </a:cxn>
                <a:cxn ang="0">
                  <a:pos x="39" y="349"/>
                </a:cxn>
                <a:cxn ang="0">
                  <a:pos x="18" y="310"/>
                </a:cxn>
                <a:cxn ang="0">
                  <a:pos x="5" y="270"/>
                </a:cxn>
                <a:cxn ang="0">
                  <a:pos x="0" y="224"/>
                </a:cxn>
                <a:cxn ang="0">
                  <a:pos x="5" y="179"/>
                </a:cxn>
                <a:cxn ang="0">
                  <a:pos x="18" y="136"/>
                </a:cxn>
                <a:cxn ang="0">
                  <a:pos x="39" y="97"/>
                </a:cxn>
                <a:cxn ang="0">
                  <a:pos x="65" y="65"/>
                </a:cxn>
                <a:cxn ang="0">
                  <a:pos x="99" y="37"/>
                </a:cxn>
                <a:cxn ang="0">
                  <a:pos x="137" y="18"/>
                </a:cxn>
                <a:cxn ang="0">
                  <a:pos x="179" y="5"/>
                </a:cxn>
                <a:cxn ang="0">
                  <a:pos x="224" y="0"/>
                </a:cxn>
              </a:cxnLst>
              <a:rect l="0" t="0" r="r" b="b"/>
              <a:pathLst>
                <a:path w="449" h="447">
                  <a:moveTo>
                    <a:pt x="224" y="0"/>
                  </a:moveTo>
                  <a:lnTo>
                    <a:pt x="270" y="5"/>
                  </a:lnTo>
                  <a:lnTo>
                    <a:pt x="312" y="18"/>
                  </a:lnTo>
                  <a:lnTo>
                    <a:pt x="350" y="37"/>
                  </a:lnTo>
                  <a:lnTo>
                    <a:pt x="384" y="65"/>
                  </a:lnTo>
                  <a:lnTo>
                    <a:pt x="410" y="97"/>
                  </a:lnTo>
                  <a:lnTo>
                    <a:pt x="431" y="136"/>
                  </a:lnTo>
                  <a:lnTo>
                    <a:pt x="444" y="179"/>
                  </a:lnTo>
                  <a:lnTo>
                    <a:pt x="449" y="224"/>
                  </a:lnTo>
                  <a:lnTo>
                    <a:pt x="444" y="270"/>
                  </a:lnTo>
                  <a:lnTo>
                    <a:pt x="431" y="310"/>
                  </a:lnTo>
                  <a:lnTo>
                    <a:pt x="410" y="349"/>
                  </a:lnTo>
                  <a:lnTo>
                    <a:pt x="384" y="382"/>
                  </a:lnTo>
                  <a:lnTo>
                    <a:pt x="350" y="409"/>
                  </a:lnTo>
                  <a:lnTo>
                    <a:pt x="312" y="429"/>
                  </a:lnTo>
                  <a:lnTo>
                    <a:pt x="270" y="442"/>
                  </a:lnTo>
                  <a:lnTo>
                    <a:pt x="224" y="447"/>
                  </a:lnTo>
                  <a:lnTo>
                    <a:pt x="179" y="442"/>
                  </a:lnTo>
                  <a:lnTo>
                    <a:pt x="137" y="429"/>
                  </a:lnTo>
                  <a:lnTo>
                    <a:pt x="99" y="409"/>
                  </a:lnTo>
                  <a:lnTo>
                    <a:pt x="65" y="382"/>
                  </a:lnTo>
                  <a:lnTo>
                    <a:pt x="39" y="349"/>
                  </a:lnTo>
                  <a:lnTo>
                    <a:pt x="18" y="310"/>
                  </a:lnTo>
                  <a:lnTo>
                    <a:pt x="5" y="270"/>
                  </a:lnTo>
                  <a:lnTo>
                    <a:pt x="0" y="224"/>
                  </a:lnTo>
                  <a:lnTo>
                    <a:pt x="5" y="179"/>
                  </a:lnTo>
                  <a:lnTo>
                    <a:pt x="18" y="136"/>
                  </a:lnTo>
                  <a:lnTo>
                    <a:pt x="39" y="97"/>
                  </a:lnTo>
                  <a:lnTo>
                    <a:pt x="65" y="65"/>
                  </a:lnTo>
                  <a:lnTo>
                    <a:pt x="99" y="37"/>
                  </a:lnTo>
                  <a:lnTo>
                    <a:pt x="137" y="18"/>
                  </a:lnTo>
                  <a:lnTo>
                    <a:pt x="179" y="5"/>
                  </a:lnTo>
                  <a:lnTo>
                    <a:pt x="22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0" name="Freeform 16"/>
            <p:cNvSpPr>
              <a:spLocks/>
            </p:cNvSpPr>
            <p:nvPr userDrawn="1"/>
          </p:nvSpPr>
          <p:spPr bwMode="auto">
            <a:xfrm>
              <a:off x="-397" y="140"/>
              <a:ext cx="223" cy="223"/>
            </a:xfrm>
            <a:custGeom>
              <a:avLst/>
              <a:gdLst/>
              <a:ahLst/>
              <a:cxnLst>
                <a:cxn ang="0">
                  <a:pos x="222" y="0"/>
                </a:cxn>
                <a:cxn ang="0">
                  <a:pos x="268" y="5"/>
                </a:cxn>
                <a:cxn ang="0">
                  <a:pos x="310" y="18"/>
                </a:cxn>
                <a:cxn ang="0">
                  <a:pos x="349" y="38"/>
                </a:cxn>
                <a:cxn ang="0">
                  <a:pos x="382" y="65"/>
                </a:cxn>
                <a:cxn ang="0">
                  <a:pos x="409" y="98"/>
                </a:cxn>
                <a:cxn ang="0">
                  <a:pos x="429" y="137"/>
                </a:cxn>
                <a:cxn ang="0">
                  <a:pos x="442" y="177"/>
                </a:cxn>
                <a:cxn ang="0">
                  <a:pos x="447" y="223"/>
                </a:cxn>
                <a:cxn ang="0">
                  <a:pos x="442" y="268"/>
                </a:cxn>
                <a:cxn ang="0">
                  <a:pos x="429" y="311"/>
                </a:cxn>
                <a:cxn ang="0">
                  <a:pos x="409" y="350"/>
                </a:cxn>
                <a:cxn ang="0">
                  <a:pos x="382" y="382"/>
                </a:cxn>
                <a:cxn ang="0">
                  <a:pos x="349" y="410"/>
                </a:cxn>
                <a:cxn ang="0">
                  <a:pos x="310" y="429"/>
                </a:cxn>
                <a:cxn ang="0">
                  <a:pos x="268" y="442"/>
                </a:cxn>
                <a:cxn ang="0">
                  <a:pos x="222" y="447"/>
                </a:cxn>
                <a:cxn ang="0">
                  <a:pos x="177" y="442"/>
                </a:cxn>
                <a:cxn ang="0">
                  <a:pos x="136" y="429"/>
                </a:cxn>
                <a:cxn ang="0">
                  <a:pos x="97" y="410"/>
                </a:cxn>
                <a:cxn ang="0">
                  <a:pos x="65" y="382"/>
                </a:cxn>
                <a:cxn ang="0">
                  <a:pos x="37" y="350"/>
                </a:cxn>
                <a:cxn ang="0">
                  <a:pos x="18" y="311"/>
                </a:cxn>
                <a:cxn ang="0">
                  <a:pos x="5" y="268"/>
                </a:cxn>
                <a:cxn ang="0">
                  <a:pos x="0" y="223"/>
                </a:cxn>
                <a:cxn ang="0">
                  <a:pos x="5" y="177"/>
                </a:cxn>
                <a:cxn ang="0">
                  <a:pos x="18" y="137"/>
                </a:cxn>
                <a:cxn ang="0">
                  <a:pos x="37" y="98"/>
                </a:cxn>
                <a:cxn ang="0">
                  <a:pos x="65" y="65"/>
                </a:cxn>
                <a:cxn ang="0">
                  <a:pos x="97" y="38"/>
                </a:cxn>
                <a:cxn ang="0">
                  <a:pos x="136" y="18"/>
                </a:cxn>
                <a:cxn ang="0">
                  <a:pos x="177" y="5"/>
                </a:cxn>
                <a:cxn ang="0">
                  <a:pos x="222" y="0"/>
                </a:cxn>
              </a:cxnLst>
              <a:rect l="0" t="0" r="r" b="b"/>
              <a:pathLst>
                <a:path w="447" h="447">
                  <a:moveTo>
                    <a:pt x="222" y="0"/>
                  </a:moveTo>
                  <a:lnTo>
                    <a:pt x="268" y="5"/>
                  </a:lnTo>
                  <a:lnTo>
                    <a:pt x="310" y="18"/>
                  </a:lnTo>
                  <a:lnTo>
                    <a:pt x="349" y="38"/>
                  </a:lnTo>
                  <a:lnTo>
                    <a:pt x="382" y="65"/>
                  </a:lnTo>
                  <a:lnTo>
                    <a:pt x="409" y="98"/>
                  </a:lnTo>
                  <a:lnTo>
                    <a:pt x="429" y="137"/>
                  </a:lnTo>
                  <a:lnTo>
                    <a:pt x="442" y="177"/>
                  </a:lnTo>
                  <a:lnTo>
                    <a:pt x="447" y="223"/>
                  </a:lnTo>
                  <a:lnTo>
                    <a:pt x="442" y="268"/>
                  </a:lnTo>
                  <a:lnTo>
                    <a:pt x="429" y="311"/>
                  </a:lnTo>
                  <a:lnTo>
                    <a:pt x="409" y="350"/>
                  </a:lnTo>
                  <a:lnTo>
                    <a:pt x="382" y="382"/>
                  </a:lnTo>
                  <a:lnTo>
                    <a:pt x="349" y="410"/>
                  </a:lnTo>
                  <a:lnTo>
                    <a:pt x="310" y="429"/>
                  </a:lnTo>
                  <a:lnTo>
                    <a:pt x="268" y="442"/>
                  </a:lnTo>
                  <a:lnTo>
                    <a:pt x="222" y="447"/>
                  </a:lnTo>
                  <a:lnTo>
                    <a:pt x="177" y="442"/>
                  </a:lnTo>
                  <a:lnTo>
                    <a:pt x="136" y="429"/>
                  </a:lnTo>
                  <a:lnTo>
                    <a:pt x="97" y="410"/>
                  </a:lnTo>
                  <a:lnTo>
                    <a:pt x="65" y="382"/>
                  </a:lnTo>
                  <a:lnTo>
                    <a:pt x="37" y="350"/>
                  </a:lnTo>
                  <a:lnTo>
                    <a:pt x="18" y="311"/>
                  </a:lnTo>
                  <a:lnTo>
                    <a:pt x="5" y="268"/>
                  </a:lnTo>
                  <a:lnTo>
                    <a:pt x="0" y="223"/>
                  </a:lnTo>
                  <a:lnTo>
                    <a:pt x="5" y="177"/>
                  </a:lnTo>
                  <a:lnTo>
                    <a:pt x="18" y="137"/>
                  </a:lnTo>
                  <a:lnTo>
                    <a:pt x="37" y="98"/>
                  </a:lnTo>
                  <a:lnTo>
                    <a:pt x="65" y="65"/>
                  </a:lnTo>
                  <a:lnTo>
                    <a:pt x="97" y="38"/>
                  </a:lnTo>
                  <a:lnTo>
                    <a:pt x="136" y="18"/>
                  </a:lnTo>
                  <a:lnTo>
                    <a:pt x="177" y="5"/>
                  </a:lnTo>
                  <a:lnTo>
                    <a:pt x="22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1" name="Freeform 17"/>
            <p:cNvSpPr>
              <a:spLocks/>
            </p:cNvSpPr>
            <p:nvPr userDrawn="1"/>
          </p:nvSpPr>
          <p:spPr bwMode="auto">
            <a:xfrm>
              <a:off x="-734" y="872"/>
              <a:ext cx="224" cy="224"/>
            </a:xfrm>
            <a:custGeom>
              <a:avLst/>
              <a:gdLst/>
              <a:ahLst/>
              <a:cxnLst>
                <a:cxn ang="0">
                  <a:pos x="224" y="0"/>
                </a:cxn>
                <a:cxn ang="0">
                  <a:pos x="269" y="5"/>
                </a:cxn>
                <a:cxn ang="0">
                  <a:pos x="312" y="18"/>
                </a:cxn>
                <a:cxn ang="0">
                  <a:pos x="349" y="39"/>
                </a:cxn>
                <a:cxn ang="0">
                  <a:pos x="381" y="65"/>
                </a:cxn>
                <a:cxn ang="0">
                  <a:pos x="409" y="99"/>
                </a:cxn>
                <a:cxn ang="0">
                  <a:pos x="430" y="137"/>
                </a:cxn>
                <a:cxn ang="0">
                  <a:pos x="443" y="179"/>
                </a:cxn>
                <a:cxn ang="0">
                  <a:pos x="448" y="224"/>
                </a:cxn>
                <a:cxn ang="0">
                  <a:pos x="443" y="270"/>
                </a:cxn>
                <a:cxn ang="0">
                  <a:pos x="430" y="312"/>
                </a:cxn>
                <a:cxn ang="0">
                  <a:pos x="409" y="349"/>
                </a:cxn>
                <a:cxn ang="0">
                  <a:pos x="381" y="382"/>
                </a:cxn>
                <a:cxn ang="0">
                  <a:pos x="349" y="410"/>
                </a:cxn>
                <a:cxn ang="0">
                  <a:pos x="312" y="431"/>
                </a:cxn>
                <a:cxn ang="0">
                  <a:pos x="269" y="444"/>
                </a:cxn>
                <a:cxn ang="0">
                  <a:pos x="224" y="448"/>
                </a:cxn>
                <a:cxn ang="0">
                  <a:pos x="178" y="444"/>
                </a:cxn>
                <a:cxn ang="0">
                  <a:pos x="136" y="431"/>
                </a:cxn>
                <a:cxn ang="0">
                  <a:pos x="99" y="410"/>
                </a:cxn>
                <a:cxn ang="0">
                  <a:pos x="65" y="382"/>
                </a:cxn>
                <a:cxn ang="0">
                  <a:pos x="39" y="349"/>
                </a:cxn>
                <a:cxn ang="0">
                  <a:pos x="18" y="312"/>
                </a:cxn>
                <a:cxn ang="0">
                  <a:pos x="5" y="270"/>
                </a:cxn>
                <a:cxn ang="0">
                  <a:pos x="0" y="224"/>
                </a:cxn>
                <a:cxn ang="0">
                  <a:pos x="5" y="179"/>
                </a:cxn>
                <a:cxn ang="0">
                  <a:pos x="18" y="137"/>
                </a:cxn>
                <a:cxn ang="0">
                  <a:pos x="39" y="99"/>
                </a:cxn>
                <a:cxn ang="0">
                  <a:pos x="65" y="65"/>
                </a:cxn>
                <a:cxn ang="0">
                  <a:pos x="99" y="39"/>
                </a:cxn>
                <a:cxn ang="0">
                  <a:pos x="136" y="18"/>
                </a:cxn>
                <a:cxn ang="0">
                  <a:pos x="178" y="5"/>
                </a:cxn>
                <a:cxn ang="0">
                  <a:pos x="224" y="0"/>
                </a:cxn>
              </a:cxnLst>
              <a:rect l="0" t="0" r="r" b="b"/>
              <a:pathLst>
                <a:path w="448" h="448">
                  <a:moveTo>
                    <a:pt x="224" y="0"/>
                  </a:moveTo>
                  <a:lnTo>
                    <a:pt x="269" y="5"/>
                  </a:lnTo>
                  <a:lnTo>
                    <a:pt x="312" y="18"/>
                  </a:lnTo>
                  <a:lnTo>
                    <a:pt x="349" y="39"/>
                  </a:lnTo>
                  <a:lnTo>
                    <a:pt x="381" y="65"/>
                  </a:lnTo>
                  <a:lnTo>
                    <a:pt x="409" y="99"/>
                  </a:lnTo>
                  <a:lnTo>
                    <a:pt x="430" y="137"/>
                  </a:lnTo>
                  <a:lnTo>
                    <a:pt x="443" y="179"/>
                  </a:lnTo>
                  <a:lnTo>
                    <a:pt x="448" y="224"/>
                  </a:lnTo>
                  <a:lnTo>
                    <a:pt x="443" y="270"/>
                  </a:lnTo>
                  <a:lnTo>
                    <a:pt x="430" y="312"/>
                  </a:lnTo>
                  <a:lnTo>
                    <a:pt x="409" y="349"/>
                  </a:lnTo>
                  <a:lnTo>
                    <a:pt x="381" y="382"/>
                  </a:lnTo>
                  <a:lnTo>
                    <a:pt x="349" y="410"/>
                  </a:lnTo>
                  <a:lnTo>
                    <a:pt x="312" y="431"/>
                  </a:lnTo>
                  <a:lnTo>
                    <a:pt x="269" y="444"/>
                  </a:lnTo>
                  <a:lnTo>
                    <a:pt x="224" y="448"/>
                  </a:lnTo>
                  <a:lnTo>
                    <a:pt x="178" y="444"/>
                  </a:lnTo>
                  <a:lnTo>
                    <a:pt x="136" y="431"/>
                  </a:lnTo>
                  <a:lnTo>
                    <a:pt x="99" y="410"/>
                  </a:lnTo>
                  <a:lnTo>
                    <a:pt x="65" y="382"/>
                  </a:lnTo>
                  <a:lnTo>
                    <a:pt x="39" y="349"/>
                  </a:lnTo>
                  <a:lnTo>
                    <a:pt x="18" y="312"/>
                  </a:lnTo>
                  <a:lnTo>
                    <a:pt x="5" y="270"/>
                  </a:lnTo>
                  <a:lnTo>
                    <a:pt x="0" y="224"/>
                  </a:lnTo>
                  <a:lnTo>
                    <a:pt x="5" y="179"/>
                  </a:lnTo>
                  <a:lnTo>
                    <a:pt x="18" y="137"/>
                  </a:lnTo>
                  <a:lnTo>
                    <a:pt x="39" y="99"/>
                  </a:lnTo>
                  <a:lnTo>
                    <a:pt x="65" y="65"/>
                  </a:lnTo>
                  <a:lnTo>
                    <a:pt x="99" y="39"/>
                  </a:lnTo>
                  <a:lnTo>
                    <a:pt x="136" y="18"/>
                  </a:lnTo>
                  <a:lnTo>
                    <a:pt x="178" y="5"/>
                  </a:lnTo>
                  <a:lnTo>
                    <a:pt x="22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2" name="Freeform 18"/>
            <p:cNvSpPr>
              <a:spLocks/>
            </p:cNvSpPr>
            <p:nvPr userDrawn="1"/>
          </p:nvSpPr>
          <p:spPr bwMode="auto">
            <a:xfrm>
              <a:off x="266" y="-2"/>
              <a:ext cx="383" cy="383"/>
            </a:xfrm>
            <a:custGeom>
              <a:avLst/>
              <a:gdLst/>
              <a:ahLst/>
              <a:cxnLst>
                <a:cxn ang="0">
                  <a:pos x="382" y="0"/>
                </a:cxn>
                <a:cxn ang="0">
                  <a:pos x="443" y="5"/>
                </a:cxn>
                <a:cxn ang="0">
                  <a:pos x="502" y="19"/>
                </a:cxn>
                <a:cxn ang="0">
                  <a:pos x="557" y="42"/>
                </a:cxn>
                <a:cxn ang="0">
                  <a:pos x="607" y="75"/>
                </a:cxn>
                <a:cxn ang="0">
                  <a:pos x="653" y="112"/>
                </a:cxn>
                <a:cxn ang="0">
                  <a:pos x="690" y="157"/>
                </a:cxn>
                <a:cxn ang="0">
                  <a:pos x="723" y="208"/>
                </a:cxn>
                <a:cxn ang="0">
                  <a:pos x="745" y="263"/>
                </a:cxn>
                <a:cxn ang="0">
                  <a:pos x="760" y="322"/>
                </a:cxn>
                <a:cxn ang="0">
                  <a:pos x="765" y="383"/>
                </a:cxn>
                <a:cxn ang="0">
                  <a:pos x="760" y="445"/>
                </a:cxn>
                <a:cxn ang="0">
                  <a:pos x="745" y="504"/>
                </a:cxn>
                <a:cxn ang="0">
                  <a:pos x="723" y="559"/>
                </a:cxn>
                <a:cxn ang="0">
                  <a:pos x="690" y="609"/>
                </a:cxn>
                <a:cxn ang="0">
                  <a:pos x="653" y="653"/>
                </a:cxn>
                <a:cxn ang="0">
                  <a:pos x="607" y="692"/>
                </a:cxn>
                <a:cxn ang="0">
                  <a:pos x="557" y="723"/>
                </a:cxn>
                <a:cxn ang="0">
                  <a:pos x="502" y="746"/>
                </a:cxn>
                <a:cxn ang="0">
                  <a:pos x="443" y="760"/>
                </a:cxn>
                <a:cxn ang="0">
                  <a:pos x="382" y="765"/>
                </a:cxn>
                <a:cxn ang="0">
                  <a:pos x="320" y="760"/>
                </a:cxn>
                <a:cxn ang="0">
                  <a:pos x="261" y="746"/>
                </a:cxn>
                <a:cxn ang="0">
                  <a:pos x="206" y="723"/>
                </a:cxn>
                <a:cxn ang="0">
                  <a:pos x="156" y="692"/>
                </a:cxn>
                <a:cxn ang="0">
                  <a:pos x="112" y="653"/>
                </a:cxn>
                <a:cxn ang="0">
                  <a:pos x="73" y="609"/>
                </a:cxn>
                <a:cxn ang="0">
                  <a:pos x="42" y="559"/>
                </a:cxn>
                <a:cxn ang="0">
                  <a:pos x="19" y="504"/>
                </a:cxn>
                <a:cxn ang="0">
                  <a:pos x="5" y="445"/>
                </a:cxn>
                <a:cxn ang="0">
                  <a:pos x="0" y="383"/>
                </a:cxn>
                <a:cxn ang="0">
                  <a:pos x="5" y="322"/>
                </a:cxn>
                <a:cxn ang="0">
                  <a:pos x="19" y="263"/>
                </a:cxn>
                <a:cxn ang="0">
                  <a:pos x="42" y="208"/>
                </a:cxn>
                <a:cxn ang="0">
                  <a:pos x="73" y="157"/>
                </a:cxn>
                <a:cxn ang="0">
                  <a:pos x="112" y="112"/>
                </a:cxn>
                <a:cxn ang="0">
                  <a:pos x="156" y="75"/>
                </a:cxn>
                <a:cxn ang="0">
                  <a:pos x="206" y="42"/>
                </a:cxn>
                <a:cxn ang="0">
                  <a:pos x="261" y="19"/>
                </a:cxn>
                <a:cxn ang="0">
                  <a:pos x="320" y="5"/>
                </a:cxn>
                <a:cxn ang="0">
                  <a:pos x="382" y="0"/>
                </a:cxn>
              </a:cxnLst>
              <a:rect l="0" t="0" r="r" b="b"/>
              <a:pathLst>
                <a:path w="765" h="765">
                  <a:moveTo>
                    <a:pt x="382" y="0"/>
                  </a:moveTo>
                  <a:lnTo>
                    <a:pt x="443" y="5"/>
                  </a:lnTo>
                  <a:lnTo>
                    <a:pt x="502" y="19"/>
                  </a:lnTo>
                  <a:lnTo>
                    <a:pt x="557" y="42"/>
                  </a:lnTo>
                  <a:lnTo>
                    <a:pt x="607" y="75"/>
                  </a:lnTo>
                  <a:lnTo>
                    <a:pt x="653" y="112"/>
                  </a:lnTo>
                  <a:lnTo>
                    <a:pt x="690" y="157"/>
                  </a:lnTo>
                  <a:lnTo>
                    <a:pt x="723" y="208"/>
                  </a:lnTo>
                  <a:lnTo>
                    <a:pt x="745" y="263"/>
                  </a:lnTo>
                  <a:lnTo>
                    <a:pt x="760" y="322"/>
                  </a:lnTo>
                  <a:lnTo>
                    <a:pt x="765" y="383"/>
                  </a:lnTo>
                  <a:lnTo>
                    <a:pt x="760" y="445"/>
                  </a:lnTo>
                  <a:lnTo>
                    <a:pt x="745" y="504"/>
                  </a:lnTo>
                  <a:lnTo>
                    <a:pt x="723" y="559"/>
                  </a:lnTo>
                  <a:lnTo>
                    <a:pt x="690" y="609"/>
                  </a:lnTo>
                  <a:lnTo>
                    <a:pt x="653" y="653"/>
                  </a:lnTo>
                  <a:lnTo>
                    <a:pt x="607" y="692"/>
                  </a:lnTo>
                  <a:lnTo>
                    <a:pt x="557" y="723"/>
                  </a:lnTo>
                  <a:lnTo>
                    <a:pt x="502" y="746"/>
                  </a:lnTo>
                  <a:lnTo>
                    <a:pt x="443" y="760"/>
                  </a:lnTo>
                  <a:lnTo>
                    <a:pt x="382" y="765"/>
                  </a:lnTo>
                  <a:lnTo>
                    <a:pt x="320" y="760"/>
                  </a:lnTo>
                  <a:lnTo>
                    <a:pt x="261" y="746"/>
                  </a:lnTo>
                  <a:lnTo>
                    <a:pt x="206" y="723"/>
                  </a:lnTo>
                  <a:lnTo>
                    <a:pt x="156" y="692"/>
                  </a:lnTo>
                  <a:lnTo>
                    <a:pt x="112" y="653"/>
                  </a:lnTo>
                  <a:lnTo>
                    <a:pt x="73" y="609"/>
                  </a:lnTo>
                  <a:lnTo>
                    <a:pt x="42" y="559"/>
                  </a:lnTo>
                  <a:lnTo>
                    <a:pt x="19" y="504"/>
                  </a:lnTo>
                  <a:lnTo>
                    <a:pt x="5" y="445"/>
                  </a:lnTo>
                  <a:lnTo>
                    <a:pt x="0" y="383"/>
                  </a:lnTo>
                  <a:lnTo>
                    <a:pt x="5" y="322"/>
                  </a:lnTo>
                  <a:lnTo>
                    <a:pt x="19" y="263"/>
                  </a:lnTo>
                  <a:lnTo>
                    <a:pt x="42" y="208"/>
                  </a:lnTo>
                  <a:lnTo>
                    <a:pt x="73" y="157"/>
                  </a:lnTo>
                  <a:lnTo>
                    <a:pt x="112" y="112"/>
                  </a:lnTo>
                  <a:lnTo>
                    <a:pt x="156" y="75"/>
                  </a:lnTo>
                  <a:lnTo>
                    <a:pt x="206" y="42"/>
                  </a:lnTo>
                  <a:lnTo>
                    <a:pt x="261"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3" name="Freeform 19"/>
            <p:cNvSpPr>
              <a:spLocks/>
            </p:cNvSpPr>
            <p:nvPr userDrawn="1"/>
          </p:nvSpPr>
          <p:spPr bwMode="auto">
            <a:xfrm>
              <a:off x="-94" y="242"/>
              <a:ext cx="382" cy="383"/>
            </a:xfrm>
            <a:custGeom>
              <a:avLst/>
              <a:gdLst/>
              <a:ahLst/>
              <a:cxnLst>
                <a:cxn ang="0">
                  <a:pos x="383" y="0"/>
                </a:cxn>
                <a:cxn ang="0">
                  <a:pos x="445" y="5"/>
                </a:cxn>
                <a:cxn ang="0">
                  <a:pos x="503" y="19"/>
                </a:cxn>
                <a:cxn ang="0">
                  <a:pos x="558" y="42"/>
                </a:cxn>
                <a:cxn ang="0">
                  <a:pos x="609" y="73"/>
                </a:cxn>
                <a:cxn ang="0">
                  <a:pos x="653" y="112"/>
                </a:cxn>
                <a:cxn ang="0">
                  <a:pos x="692" y="156"/>
                </a:cxn>
                <a:cxn ang="0">
                  <a:pos x="723" y="206"/>
                </a:cxn>
                <a:cxn ang="0">
                  <a:pos x="745" y="261"/>
                </a:cxn>
                <a:cxn ang="0">
                  <a:pos x="760" y="322"/>
                </a:cxn>
                <a:cxn ang="0">
                  <a:pos x="765" y="383"/>
                </a:cxn>
                <a:cxn ang="0">
                  <a:pos x="760" y="445"/>
                </a:cxn>
                <a:cxn ang="0">
                  <a:pos x="745" y="504"/>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4"/>
                </a:cxn>
                <a:cxn ang="0">
                  <a:pos x="5" y="445"/>
                </a:cxn>
                <a:cxn ang="0">
                  <a:pos x="0" y="383"/>
                </a:cxn>
                <a:cxn ang="0">
                  <a:pos x="5" y="322"/>
                </a:cxn>
                <a:cxn ang="0">
                  <a:pos x="19" y="261"/>
                </a:cxn>
                <a:cxn ang="0">
                  <a:pos x="42" y="206"/>
                </a:cxn>
                <a:cxn ang="0">
                  <a:pos x="74" y="156"/>
                </a:cxn>
                <a:cxn ang="0">
                  <a:pos x="112" y="112"/>
                </a:cxn>
                <a:cxn ang="0">
                  <a:pos x="157" y="73"/>
                </a:cxn>
                <a:cxn ang="0">
                  <a:pos x="208" y="42"/>
                </a:cxn>
                <a:cxn ang="0">
                  <a:pos x="263" y="19"/>
                </a:cxn>
                <a:cxn ang="0">
                  <a:pos x="321" y="5"/>
                </a:cxn>
                <a:cxn ang="0">
                  <a:pos x="383" y="0"/>
                </a:cxn>
              </a:cxnLst>
              <a:rect l="0" t="0" r="r" b="b"/>
              <a:pathLst>
                <a:path w="765" h="765">
                  <a:moveTo>
                    <a:pt x="383" y="0"/>
                  </a:moveTo>
                  <a:lnTo>
                    <a:pt x="445" y="5"/>
                  </a:lnTo>
                  <a:lnTo>
                    <a:pt x="503" y="19"/>
                  </a:lnTo>
                  <a:lnTo>
                    <a:pt x="558" y="42"/>
                  </a:lnTo>
                  <a:lnTo>
                    <a:pt x="609" y="73"/>
                  </a:lnTo>
                  <a:lnTo>
                    <a:pt x="653" y="112"/>
                  </a:lnTo>
                  <a:lnTo>
                    <a:pt x="692" y="156"/>
                  </a:lnTo>
                  <a:lnTo>
                    <a:pt x="723" y="206"/>
                  </a:lnTo>
                  <a:lnTo>
                    <a:pt x="745" y="261"/>
                  </a:lnTo>
                  <a:lnTo>
                    <a:pt x="760" y="322"/>
                  </a:lnTo>
                  <a:lnTo>
                    <a:pt x="765" y="383"/>
                  </a:lnTo>
                  <a:lnTo>
                    <a:pt x="760" y="445"/>
                  </a:lnTo>
                  <a:lnTo>
                    <a:pt x="745" y="504"/>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4"/>
                  </a:lnTo>
                  <a:lnTo>
                    <a:pt x="5" y="445"/>
                  </a:lnTo>
                  <a:lnTo>
                    <a:pt x="0" y="383"/>
                  </a:lnTo>
                  <a:lnTo>
                    <a:pt x="5" y="322"/>
                  </a:lnTo>
                  <a:lnTo>
                    <a:pt x="19" y="261"/>
                  </a:lnTo>
                  <a:lnTo>
                    <a:pt x="42" y="206"/>
                  </a:lnTo>
                  <a:lnTo>
                    <a:pt x="74" y="156"/>
                  </a:lnTo>
                  <a:lnTo>
                    <a:pt x="112" y="112"/>
                  </a:lnTo>
                  <a:lnTo>
                    <a:pt x="157" y="73"/>
                  </a:lnTo>
                  <a:lnTo>
                    <a:pt x="208" y="42"/>
                  </a:lnTo>
                  <a:lnTo>
                    <a:pt x="263" y="19"/>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4" name="Freeform 20"/>
            <p:cNvSpPr>
              <a:spLocks/>
            </p:cNvSpPr>
            <p:nvPr userDrawn="1"/>
          </p:nvSpPr>
          <p:spPr bwMode="auto">
            <a:xfrm>
              <a:off x="-834" y="247"/>
              <a:ext cx="383" cy="383"/>
            </a:xfrm>
            <a:custGeom>
              <a:avLst/>
              <a:gdLst/>
              <a:ahLst/>
              <a:cxnLst>
                <a:cxn ang="0">
                  <a:pos x="382" y="0"/>
                </a:cxn>
                <a:cxn ang="0">
                  <a:pos x="443" y="5"/>
                </a:cxn>
                <a:cxn ang="0">
                  <a:pos x="504" y="19"/>
                </a:cxn>
                <a:cxn ang="0">
                  <a:pos x="559" y="42"/>
                </a:cxn>
                <a:cxn ang="0">
                  <a:pos x="609" y="73"/>
                </a:cxn>
                <a:cxn ang="0">
                  <a:pos x="653" y="112"/>
                </a:cxn>
                <a:cxn ang="0">
                  <a:pos x="692" y="156"/>
                </a:cxn>
                <a:cxn ang="0">
                  <a:pos x="723" y="206"/>
                </a:cxn>
                <a:cxn ang="0">
                  <a:pos x="746" y="261"/>
                </a:cxn>
                <a:cxn ang="0">
                  <a:pos x="760" y="320"/>
                </a:cxn>
                <a:cxn ang="0">
                  <a:pos x="765" y="381"/>
                </a:cxn>
                <a:cxn ang="0">
                  <a:pos x="760" y="443"/>
                </a:cxn>
                <a:cxn ang="0">
                  <a:pos x="746" y="502"/>
                </a:cxn>
                <a:cxn ang="0">
                  <a:pos x="723" y="557"/>
                </a:cxn>
                <a:cxn ang="0">
                  <a:pos x="692" y="607"/>
                </a:cxn>
                <a:cxn ang="0">
                  <a:pos x="653" y="653"/>
                </a:cxn>
                <a:cxn ang="0">
                  <a:pos x="609" y="690"/>
                </a:cxn>
                <a:cxn ang="0">
                  <a:pos x="559" y="723"/>
                </a:cxn>
                <a:cxn ang="0">
                  <a:pos x="504" y="745"/>
                </a:cxn>
                <a:cxn ang="0">
                  <a:pos x="443" y="760"/>
                </a:cxn>
                <a:cxn ang="0">
                  <a:pos x="382" y="765"/>
                </a:cxn>
                <a:cxn ang="0">
                  <a:pos x="320" y="760"/>
                </a:cxn>
                <a:cxn ang="0">
                  <a:pos x="262" y="745"/>
                </a:cxn>
                <a:cxn ang="0">
                  <a:pos x="206" y="723"/>
                </a:cxn>
                <a:cxn ang="0">
                  <a:pos x="156" y="690"/>
                </a:cxn>
                <a:cxn ang="0">
                  <a:pos x="112" y="653"/>
                </a:cxn>
                <a:cxn ang="0">
                  <a:pos x="73" y="607"/>
                </a:cxn>
                <a:cxn ang="0">
                  <a:pos x="42" y="557"/>
                </a:cxn>
                <a:cxn ang="0">
                  <a:pos x="19" y="502"/>
                </a:cxn>
                <a:cxn ang="0">
                  <a:pos x="5" y="443"/>
                </a:cxn>
                <a:cxn ang="0">
                  <a:pos x="0" y="381"/>
                </a:cxn>
                <a:cxn ang="0">
                  <a:pos x="5" y="320"/>
                </a:cxn>
                <a:cxn ang="0">
                  <a:pos x="19" y="261"/>
                </a:cxn>
                <a:cxn ang="0">
                  <a:pos x="42" y="206"/>
                </a:cxn>
                <a:cxn ang="0">
                  <a:pos x="73" y="156"/>
                </a:cxn>
                <a:cxn ang="0">
                  <a:pos x="112" y="112"/>
                </a:cxn>
                <a:cxn ang="0">
                  <a:pos x="156" y="73"/>
                </a:cxn>
                <a:cxn ang="0">
                  <a:pos x="206" y="42"/>
                </a:cxn>
                <a:cxn ang="0">
                  <a:pos x="262" y="19"/>
                </a:cxn>
                <a:cxn ang="0">
                  <a:pos x="320" y="5"/>
                </a:cxn>
                <a:cxn ang="0">
                  <a:pos x="382" y="0"/>
                </a:cxn>
              </a:cxnLst>
              <a:rect l="0" t="0" r="r" b="b"/>
              <a:pathLst>
                <a:path w="765" h="765">
                  <a:moveTo>
                    <a:pt x="382" y="0"/>
                  </a:moveTo>
                  <a:lnTo>
                    <a:pt x="443" y="5"/>
                  </a:lnTo>
                  <a:lnTo>
                    <a:pt x="504" y="19"/>
                  </a:lnTo>
                  <a:lnTo>
                    <a:pt x="559" y="42"/>
                  </a:lnTo>
                  <a:lnTo>
                    <a:pt x="609" y="73"/>
                  </a:lnTo>
                  <a:lnTo>
                    <a:pt x="653" y="112"/>
                  </a:lnTo>
                  <a:lnTo>
                    <a:pt x="692" y="156"/>
                  </a:lnTo>
                  <a:lnTo>
                    <a:pt x="723" y="206"/>
                  </a:lnTo>
                  <a:lnTo>
                    <a:pt x="746" y="261"/>
                  </a:lnTo>
                  <a:lnTo>
                    <a:pt x="760" y="320"/>
                  </a:lnTo>
                  <a:lnTo>
                    <a:pt x="765" y="381"/>
                  </a:lnTo>
                  <a:lnTo>
                    <a:pt x="760" y="443"/>
                  </a:lnTo>
                  <a:lnTo>
                    <a:pt x="746" y="502"/>
                  </a:lnTo>
                  <a:lnTo>
                    <a:pt x="723" y="557"/>
                  </a:lnTo>
                  <a:lnTo>
                    <a:pt x="692" y="607"/>
                  </a:lnTo>
                  <a:lnTo>
                    <a:pt x="653" y="653"/>
                  </a:lnTo>
                  <a:lnTo>
                    <a:pt x="609" y="690"/>
                  </a:lnTo>
                  <a:lnTo>
                    <a:pt x="559" y="723"/>
                  </a:lnTo>
                  <a:lnTo>
                    <a:pt x="504" y="745"/>
                  </a:lnTo>
                  <a:lnTo>
                    <a:pt x="443" y="760"/>
                  </a:lnTo>
                  <a:lnTo>
                    <a:pt x="382" y="765"/>
                  </a:lnTo>
                  <a:lnTo>
                    <a:pt x="320" y="760"/>
                  </a:lnTo>
                  <a:lnTo>
                    <a:pt x="262" y="745"/>
                  </a:lnTo>
                  <a:lnTo>
                    <a:pt x="206" y="723"/>
                  </a:lnTo>
                  <a:lnTo>
                    <a:pt x="156" y="690"/>
                  </a:lnTo>
                  <a:lnTo>
                    <a:pt x="112" y="653"/>
                  </a:lnTo>
                  <a:lnTo>
                    <a:pt x="73" y="607"/>
                  </a:lnTo>
                  <a:lnTo>
                    <a:pt x="42" y="557"/>
                  </a:lnTo>
                  <a:lnTo>
                    <a:pt x="19" y="502"/>
                  </a:lnTo>
                  <a:lnTo>
                    <a:pt x="5" y="443"/>
                  </a:lnTo>
                  <a:lnTo>
                    <a:pt x="0" y="381"/>
                  </a:lnTo>
                  <a:lnTo>
                    <a:pt x="5" y="320"/>
                  </a:lnTo>
                  <a:lnTo>
                    <a:pt x="19" y="261"/>
                  </a:lnTo>
                  <a:lnTo>
                    <a:pt x="42" y="206"/>
                  </a:lnTo>
                  <a:lnTo>
                    <a:pt x="73" y="156"/>
                  </a:lnTo>
                  <a:lnTo>
                    <a:pt x="112" y="112"/>
                  </a:lnTo>
                  <a:lnTo>
                    <a:pt x="156" y="73"/>
                  </a:lnTo>
                  <a:lnTo>
                    <a:pt x="206"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5" name="Freeform 21"/>
            <p:cNvSpPr>
              <a:spLocks/>
            </p:cNvSpPr>
            <p:nvPr userDrawn="1"/>
          </p:nvSpPr>
          <p:spPr bwMode="auto">
            <a:xfrm>
              <a:off x="-503" y="607"/>
              <a:ext cx="382" cy="383"/>
            </a:xfrm>
            <a:custGeom>
              <a:avLst/>
              <a:gdLst/>
              <a:ahLst/>
              <a:cxnLst>
                <a:cxn ang="0">
                  <a:pos x="382" y="0"/>
                </a:cxn>
                <a:cxn ang="0">
                  <a:pos x="444" y="5"/>
                </a:cxn>
                <a:cxn ang="0">
                  <a:pos x="502" y="20"/>
                </a:cxn>
                <a:cxn ang="0">
                  <a:pos x="557" y="43"/>
                </a:cxn>
                <a:cxn ang="0">
                  <a:pos x="608" y="74"/>
                </a:cxn>
                <a:cxn ang="0">
                  <a:pos x="653" y="113"/>
                </a:cxn>
                <a:cxn ang="0">
                  <a:pos x="690" y="156"/>
                </a:cxn>
                <a:cxn ang="0">
                  <a:pos x="723" y="207"/>
                </a:cxn>
                <a:cxn ang="0">
                  <a:pos x="746" y="262"/>
                </a:cxn>
                <a:cxn ang="0">
                  <a:pos x="760" y="320"/>
                </a:cxn>
                <a:cxn ang="0">
                  <a:pos x="765" y="382"/>
                </a:cxn>
                <a:cxn ang="0">
                  <a:pos x="760" y="444"/>
                </a:cxn>
                <a:cxn ang="0">
                  <a:pos x="746" y="502"/>
                </a:cxn>
                <a:cxn ang="0">
                  <a:pos x="723" y="558"/>
                </a:cxn>
                <a:cxn ang="0">
                  <a:pos x="690" y="608"/>
                </a:cxn>
                <a:cxn ang="0">
                  <a:pos x="653" y="654"/>
                </a:cxn>
                <a:cxn ang="0">
                  <a:pos x="608" y="691"/>
                </a:cxn>
                <a:cxn ang="0">
                  <a:pos x="557" y="723"/>
                </a:cxn>
                <a:cxn ang="0">
                  <a:pos x="502" y="746"/>
                </a:cxn>
                <a:cxn ang="0">
                  <a:pos x="444" y="761"/>
                </a:cxn>
                <a:cxn ang="0">
                  <a:pos x="382" y="766"/>
                </a:cxn>
                <a:cxn ang="0">
                  <a:pos x="320" y="761"/>
                </a:cxn>
                <a:cxn ang="0">
                  <a:pos x="262" y="746"/>
                </a:cxn>
                <a:cxn ang="0">
                  <a:pos x="206" y="723"/>
                </a:cxn>
                <a:cxn ang="0">
                  <a:pos x="156" y="691"/>
                </a:cxn>
                <a:cxn ang="0">
                  <a:pos x="112" y="654"/>
                </a:cxn>
                <a:cxn ang="0">
                  <a:pos x="73" y="608"/>
                </a:cxn>
                <a:cxn ang="0">
                  <a:pos x="42" y="558"/>
                </a:cxn>
                <a:cxn ang="0">
                  <a:pos x="20" y="502"/>
                </a:cxn>
                <a:cxn ang="0">
                  <a:pos x="5" y="444"/>
                </a:cxn>
                <a:cxn ang="0">
                  <a:pos x="0" y="382"/>
                </a:cxn>
                <a:cxn ang="0">
                  <a:pos x="5" y="320"/>
                </a:cxn>
                <a:cxn ang="0">
                  <a:pos x="20" y="262"/>
                </a:cxn>
                <a:cxn ang="0">
                  <a:pos x="42" y="207"/>
                </a:cxn>
                <a:cxn ang="0">
                  <a:pos x="73" y="156"/>
                </a:cxn>
                <a:cxn ang="0">
                  <a:pos x="112" y="113"/>
                </a:cxn>
                <a:cxn ang="0">
                  <a:pos x="156" y="74"/>
                </a:cxn>
                <a:cxn ang="0">
                  <a:pos x="206" y="43"/>
                </a:cxn>
                <a:cxn ang="0">
                  <a:pos x="262" y="20"/>
                </a:cxn>
                <a:cxn ang="0">
                  <a:pos x="320" y="5"/>
                </a:cxn>
                <a:cxn ang="0">
                  <a:pos x="382" y="0"/>
                </a:cxn>
              </a:cxnLst>
              <a:rect l="0" t="0" r="r" b="b"/>
              <a:pathLst>
                <a:path w="765" h="766">
                  <a:moveTo>
                    <a:pt x="382" y="0"/>
                  </a:moveTo>
                  <a:lnTo>
                    <a:pt x="444" y="5"/>
                  </a:lnTo>
                  <a:lnTo>
                    <a:pt x="502" y="20"/>
                  </a:lnTo>
                  <a:lnTo>
                    <a:pt x="557" y="43"/>
                  </a:lnTo>
                  <a:lnTo>
                    <a:pt x="608" y="74"/>
                  </a:lnTo>
                  <a:lnTo>
                    <a:pt x="653" y="113"/>
                  </a:lnTo>
                  <a:lnTo>
                    <a:pt x="690" y="156"/>
                  </a:lnTo>
                  <a:lnTo>
                    <a:pt x="723" y="207"/>
                  </a:lnTo>
                  <a:lnTo>
                    <a:pt x="746" y="262"/>
                  </a:lnTo>
                  <a:lnTo>
                    <a:pt x="760" y="320"/>
                  </a:lnTo>
                  <a:lnTo>
                    <a:pt x="765" y="382"/>
                  </a:lnTo>
                  <a:lnTo>
                    <a:pt x="760" y="444"/>
                  </a:lnTo>
                  <a:lnTo>
                    <a:pt x="746" y="502"/>
                  </a:lnTo>
                  <a:lnTo>
                    <a:pt x="723" y="558"/>
                  </a:lnTo>
                  <a:lnTo>
                    <a:pt x="690" y="608"/>
                  </a:lnTo>
                  <a:lnTo>
                    <a:pt x="653" y="654"/>
                  </a:lnTo>
                  <a:lnTo>
                    <a:pt x="608" y="691"/>
                  </a:lnTo>
                  <a:lnTo>
                    <a:pt x="557" y="723"/>
                  </a:lnTo>
                  <a:lnTo>
                    <a:pt x="502" y="746"/>
                  </a:lnTo>
                  <a:lnTo>
                    <a:pt x="444" y="761"/>
                  </a:lnTo>
                  <a:lnTo>
                    <a:pt x="382" y="766"/>
                  </a:lnTo>
                  <a:lnTo>
                    <a:pt x="320" y="761"/>
                  </a:lnTo>
                  <a:lnTo>
                    <a:pt x="262" y="746"/>
                  </a:lnTo>
                  <a:lnTo>
                    <a:pt x="206" y="723"/>
                  </a:lnTo>
                  <a:lnTo>
                    <a:pt x="156" y="691"/>
                  </a:lnTo>
                  <a:lnTo>
                    <a:pt x="112" y="654"/>
                  </a:lnTo>
                  <a:lnTo>
                    <a:pt x="73" y="608"/>
                  </a:lnTo>
                  <a:lnTo>
                    <a:pt x="42" y="558"/>
                  </a:lnTo>
                  <a:lnTo>
                    <a:pt x="20" y="502"/>
                  </a:lnTo>
                  <a:lnTo>
                    <a:pt x="5" y="444"/>
                  </a:lnTo>
                  <a:lnTo>
                    <a:pt x="0" y="382"/>
                  </a:lnTo>
                  <a:lnTo>
                    <a:pt x="5" y="320"/>
                  </a:lnTo>
                  <a:lnTo>
                    <a:pt x="20" y="262"/>
                  </a:lnTo>
                  <a:lnTo>
                    <a:pt x="42" y="207"/>
                  </a:lnTo>
                  <a:lnTo>
                    <a:pt x="73" y="156"/>
                  </a:lnTo>
                  <a:lnTo>
                    <a:pt x="112" y="113"/>
                  </a:lnTo>
                  <a:lnTo>
                    <a:pt x="156" y="74"/>
                  </a:lnTo>
                  <a:lnTo>
                    <a:pt x="206" y="43"/>
                  </a:lnTo>
                  <a:lnTo>
                    <a:pt x="262"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6" name="Freeform 22"/>
            <p:cNvSpPr>
              <a:spLocks/>
            </p:cNvSpPr>
            <p:nvPr userDrawn="1"/>
          </p:nvSpPr>
          <p:spPr bwMode="auto">
            <a:xfrm>
              <a:off x="-369" y="1046"/>
              <a:ext cx="383" cy="383"/>
            </a:xfrm>
            <a:custGeom>
              <a:avLst/>
              <a:gdLst/>
              <a:ahLst/>
              <a:cxnLst>
                <a:cxn ang="0">
                  <a:pos x="383" y="0"/>
                </a:cxn>
                <a:cxn ang="0">
                  <a:pos x="445" y="5"/>
                </a:cxn>
                <a:cxn ang="0">
                  <a:pos x="503" y="19"/>
                </a:cxn>
                <a:cxn ang="0">
                  <a:pos x="558" y="42"/>
                </a:cxn>
                <a:cxn ang="0">
                  <a:pos x="609" y="75"/>
                </a:cxn>
                <a:cxn ang="0">
                  <a:pos x="653" y="112"/>
                </a:cxn>
                <a:cxn ang="0">
                  <a:pos x="692" y="157"/>
                </a:cxn>
                <a:cxn ang="0">
                  <a:pos x="723" y="208"/>
                </a:cxn>
                <a:cxn ang="0">
                  <a:pos x="745" y="263"/>
                </a:cxn>
                <a:cxn ang="0">
                  <a:pos x="760" y="321"/>
                </a:cxn>
                <a:cxn ang="0">
                  <a:pos x="765" y="383"/>
                </a:cxn>
                <a:cxn ang="0">
                  <a:pos x="760" y="445"/>
                </a:cxn>
                <a:cxn ang="0">
                  <a:pos x="745" y="503"/>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3"/>
                </a:cxn>
                <a:cxn ang="0">
                  <a:pos x="5" y="445"/>
                </a:cxn>
                <a:cxn ang="0">
                  <a:pos x="0" y="383"/>
                </a:cxn>
                <a:cxn ang="0">
                  <a:pos x="5" y="321"/>
                </a:cxn>
                <a:cxn ang="0">
                  <a:pos x="19" y="263"/>
                </a:cxn>
                <a:cxn ang="0">
                  <a:pos x="42" y="208"/>
                </a:cxn>
                <a:cxn ang="0">
                  <a:pos x="74" y="157"/>
                </a:cxn>
                <a:cxn ang="0">
                  <a:pos x="112" y="112"/>
                </a:cxn>
                <a:cxn ang="0">
                  <a:pos x="157" y="75"/>
                </a:cxn>
                <a:cxn ang="0">
                  <a:pos x="208" y="42"/>
                </a:cxn>
                <a:cxn ang="0">
                  <a:pos x="263" y="19"/>
                </a:cxn>
                <a:cxn ang="0">
                  <a:pos x="321" y="5"/>
                </a:cxn>
                <a:cxn ang="0">
                  <a:pos x="383" y="0"/>
                </a:cxn>
              </a:cxnLst>
              <a:rect l="0" t="0" r="r" b="b"/>
              <a:pathLst>
                <a:path w="765" h="765">
                  <a:moveTo>
                    <a:pt x="383" y="0"/>
                  </a:moveTo>
                  <a:lnTo>
                    <a:pt x="445" y="5"/>
                  </a:lnTo>
                  <a:lnTo>
                    <a:pt x="503" y="19"/>
                  </a:lnTo>
                  <a:lnTo>
                    <a:pt x="558" y="42"/>
                  </a:lnTo>
                  <a:lnTo>
                    <a:pt x="609" y="75"/>
                  </a:lnTo>
                  <a:lnTo>
                    <a:pt x="653" y="112"/>
                  </a:lnTo>
                  <a:lnTo>
                    <a:pt x="692" y="157"/>
                  </a:lnTo>
                  <a:lnTo>
                    <a:pt x="723" y="208"/>
                  </a:lnTo>
                  <a:lnTo>
                    <a:pt x="745" y="263"/>
                  </a:lnTo>
                  <a:lnTo>
                    <a:pt x="760" y="321"/>
                  </a:lnTo>
                  <a:lnTo>
                    <a:pt x="765" y="383"/>
                  </a:lnTo>
                  <a:lnTo>
                    <a:pt x="760" y="445"/>
                  </a:lnTo>
                  <a:lnTo>
                    <a:pt x="745" y="503"/>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3"/>
                  </a:lnTo>
                  <a:lnTo>
                    <a:pt x="5" y="445"/>
                  </a:lnTo>
                  <a:lnTo>
                    <a:pt x="0" y="383"/>
                  </a:lnTo>
                  <a:lnTo>
                    <a:pt x="5" y="321"/>
                  </a:lnTo>
                  <a:lnTo>
                    <a:pt x="19" y="263"/>
                  </a:lnTo>
                  <a:lnTo>
                    <a:pt x="42" y="208"/>
                  </a:lnTo>
                  <a:lnTo>
                    <a:pt x="74" y="157"/>
                  </a:lnTo>
                  <a:lnTo>
                    <a:pt x="112" y="112"/>
                  </a:lnTo>
                  <a:lnTo>
                    <a:pt x="157" y="75"/>
                  </a:lnTo>
                  <a:lnTo>
                    <a:pt x="208" y="42"/>
                  </a:lnTo>
                  <a:lnTo>
                    <a:pt x="263" y="19"/>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7" name="Freeform 23"/>
            <p:cNvSpPr>
              <a:spLocks/>
            </p:cNvSpPr>
            <p:nvPr userDrawn="1"/>
          </p:nvSpPr>
          <p:spPr bwMode="auto">
            <a:xfrm>
              <a:off x="-797" y="1149"/>
              <a:ext cx="383" cy="383"/>
            </a:xfrm>
            <a:custGeom>
              <a:avLst/>
              <a:gdLst/>
              <a:ahLst/>
              <a:cxnLst>
                <a:cxn ang="0">
                  <a:pos x="383" y="0"/>
                </a:cxn>
                <a:cxn ang="0">
                  <a:pos x="445" y="5"/>
                </a:cxn>
                <a:cxn ang="0">
                  <a:pos x="503" y="20"/>
                </a:cxn>
                <a:cxn ang="0">
                  <a:pos x="558" y="42"/>
                </a:cxn>
                <a:cxn ang="0">
                  <a:pos x="609" y="73"/>
                </a:cxn>
                <a:cxn ang="0">
                  <a:pos x="653" y="112"/>
                </a:cxn>
                <a:cxn ang="0">
                  <a:pos x="692" y="156"/>
                </a:cxn>
                <a:cxn ang="0">
                  <a:pos x="723" y="206"/>
                </a:cxn>
                <a:cxn ang="0">
                  <a:pos x="745" y="262"/>
                </a:cxn>
                <a:cxn ang="0">
                  <a:pos x="760" y="320"/>
                </a:cxn>
                <a:cxn ang="0">
                  <a:pos x="765" y="382"/>
                </a:cxn>
                <a:cxn ang="0">
                  <a:pos x="760" y="444"/>
                </a:cxn>
                <a:cxn ang="0">
                  <a:pos x="745" y="504"/>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4"/>
                </a:cxn>
                <a:cxn ang="0">
                  <a:pos x="5" y="444"/>
                </a:cxn>
                <a:cxn ang="0">
                  <a:pos x="0" y="382"/>
                </a:cxn>
                <a:cxn ang="0">
                  <a:pos x="5" y="320"/>
                </a:cxn>
                <a:cxn ang="0">
                  <a:pos x="19" y="262"/>
                </a:cxn>
                <a:cxn ang="0">
                  <a:pos x="42" y="206"/>
                </a:cxn>
                <a:cxn ang="0">
                  <a:pos x="74" y="156"/>
                </a:cxn>
                <a:cxn ang="0">
                  <a:pos x="112" y="112"/>
                </a:cxn>
                <a:cxn ang="0">
                  <a:pos x="157" y="73"/>
                </a:cxn>
                <a:cxn ang="0">
                  <a:pos x="208" y="42"/>
                </a:cxn>
                <a:cxn ang="0">
                  <a:pos x="263" y="20"/>
                </a:cxn>
                <a:cxn ang="0">
                  <a:pos x="321" y="5"/>
                </a:cxn>
                <a:cxn ang="0">
                  <a:pos x="383" y="0"/>
                </a:cxn>
              </a:cxnLst>
              <a:rect l="0" t="0" r="r" b="b"/>
              <a:pathLst>
                <a:path w="765" h="765">
                  <a:moveTo>
                    <a:pt x="383" y="0"/>
                  </a:moveTo>
                  <a:lnTo>
                    <a:pt x="445" y="5"/>
                  </a:lnTo>
                  <a:lnTo>
                    <a:pt x="503" y="20"/>
                  </a:lnTo>
                  <a:lnTo>
                    <a:pt x="558" y="42"/>
                  </a:lnTo>
                  <a:lnTo>
                    <a:pt x="609" y="73"/>
                  </a:lnTo>
                  <a:lnTo>
                    <a:pt x="653" y="112"/>
                  </a:lnTo>
                  <a:lnTo>
                    <a:pt x="692" y="156"/>
                  </a:lnTo>
                  <a:lnTo>
                    <a:pt x="723" y="206"/>
                  </a:lnTo>
                  <a:lnTo>
                    <a:pt x="745" y="262"/>
                  </a:lnTo>
                  <a:lnTo>
                    <a:pt x="760" y="320"/>
                  </a:lnTo>
                  <a:lnTo>
                    <a:pt x="765" y="382"/>
                  </a:lnTo>
                  <a:lnTo>
                    <a:pt x="760" y="444"/>
                  </a:lnTo>
                  <a:lnTo>
                    <a:pt x="745" y="504"/>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4"/>
                  </a:lnTo>
                  <a:lnTo>
                    <a:pt x="5" y="444"/>
                  </a:lnTo>
                  <a:lnTo>
                    <a:pt x="0" y="382"/>
                  </a:lnTo>
                  <a:lnTo>
                    <a:pt x="5" y="320"/>
                  </a:lnTo>
                  <a:lnTo>
                    <a:pt x="19" y="262"/>
                  </a:lnTo>
                  <a:lnTo>
                    <a:pt x="42" y="206"/>
                  </a:lnTo>
                  <a:lnTo>
                    <a:pt x="74" y="156"/>
                  </a:lnTo>
                  <a:lnTo>
                    <a:pt x="112" y="112"/>
                  </a:lnTo>
                  <a:lnTo>
                    <a:pt x="157" y="73"/>
                  </a:lnTo>
                  <a:lnTo>
                    <a:pt x="208" y="42"/>
                  </a:lnTo>
                  <a:lnTo>
                    <a:pt x="263" y="20"/>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8" name="Freeform 24"/>
            <p:cNvSpPr>
              <a:spLocks/>
            </p:cNvSpPr>
            <p:nvPr userDrawn="1"/>
          </p:nvSpPr>
          <p:spPr bwMode="auto">
            <a:xfrm>
              <a:off x="-450" y="1492"/>
              <a:ext cx="383" cy="382"/>
            </a:xfrm>
            <a:custGeom>
              <a:avLst/>
              <a:gdLst/>
              <a:ahLst/>
              <a:cxnLst>
                <a:cxn ang="0">
                  <a:pos x="384" y="0"/>
                </a:cxn>
                <a:cxn ang="0">
                  <a:pos x="445" y="5"/>
                </a:cxn>
                <a:cxn ang="0">
                  <a:pos x="504" y="19"/>
                </a:cxn>
                <a:cxn ang="0">
                  <a:pos x="559" y="42"/>
                </a:cxn>
                <a:cxn ang="0">
                  <a:pos x="609" y="74"/>
                </a:cxn>
                <a:cxn ang="0">
                  <a:pos x="653" y="112"/>
                </a:cxn>
                <a:cxn ang="0">
                  <a:pos x="692" y="157"/>
                </a:cxn>
                <a:cxn ang="0">
                  <a:pos x="723" y="208"/>
                </a:cxn>
                <a:cxn ang="0">
                  <a:pos x="746" y="263"/>
                </a:cxn>
                <a:cxn ang="0">
                  <a:pos x="760" y="321"/>
                </a:cxn>
                <a:cxn ang="0">
                  <a:pos x="765" y="383"/>
                </a:cxn>
                <a:cxn ang="0">
                  <a:pos x="760" y="445"/>
                </a:cxn>
                <a:cxn ang="0">
                  <a:pos x="746" y="503"/>
                </a:cxn>
                <a:cxn ang="0">
                  <a:pos x="723" y="559"/>
                </a:cxn>
                <a:cxn ang="0">
                  <a:pos x="692" y="609"/>
                </a:cxn>
                <a:cxn ang="0">
                  <a:pos x="653" y="653"/>
                </a:cxn>
                <a:cxn ang="0">
                  <a:pos x="609" y="692"/>
                </a:cxn>
                <a:cxn ang="0">
                  <a:pos x="559" y="723"/>
                </a:cxn>
                <a:cxn ang="0">
                  <a:pos x="504" y="745"/>
                </a:cxn>
                <a:cxn ang="0">
                  <a:pos x="445" y="760"/>
                </a:cxn>
                <a:cxn ang="0">
                  <a:pos x="384" y="765"/>
                </a:cxn>
                <a:cxn ang="0">
                  <a:pos x="322" y="760"/>
                </a:cxn>
                <a:cxn ang="0">
                  <a:pos x="263" y="745"/>
                </a:cxn>
                <a:cxn ang="0">
                  <a:pos x="208" y="723"/>
                </a:cxn>
                <a:cxn ang="0">
                  <a:pos x="158" y="692"/>
                </a:cxn>
                <a:cxn ang="0">
                  <a:pos x="112" y="653"/>
                </a:cxn>
                <a:cxn ang="0">
                  <a:pos x="75" y="609"/>
                </a:cxn>
                <a:cxn ang="0">
                  <a:pos x="43" y="559"/>
                </a:cxn>
                <a:cxn ang="0">
                  <a:pos x="20" y="503"/>
                </a:cxn>
                <a:cxn ang="0">
                  <a:pos x="5" y="445"/>
                </a:cxn>
                <a:cxn ang="0">
                  <a:pos x="0" y="383"/>
                </a:cxn>
                <a:cxn ang="0">
                  <a:pos x="5" y="321"/>
                </a:cxn>
                <a:cxn ang="0">
                  <a:pos x="20" y="263"/>
                </a:cxn>
                <a:cxn ang="0">
                  <a:pos x="43" y="208"/>
                </a:cxn>
                <a:cxn ang="0">
                  <a:pos x="75" y="157"/>
                </a:cxn>
                <a:cxn ang="0">
                  <a:pos x="112" y="112"/>
                </a:cxn>
                <a:cxn ang="0">
                  <a:pos x="158" y="74"/>
                </a:cxn>
                <a:cxn ang="0">
                  <a:pos x="208" y="42"/>
                </a:cxn>
                <a:cxn ang="0">
                  <a:pos x="263" y="19"/>
                </a:cxn>
                <a:cxn ang="0">
                  <a:pos x="322" y="5"/>
                </a:cxn>
                <a:cxn ang="0">
                  <a:pos x="384" y="0"/>
                </a:cxn>
              </a:cxnLst>
              <a:rect l="0" t="0" r="r" b="b"/>
              <a:pathLst>
                <a:path w="765" h="765">
                  <a:moveTo>
                    <a:pt x="384" y="0"/>
                  </a:moveTo>
                  <a:lnTo>
                    <a:pt x="445" y="5"/>
                  </a:lnTo>
                  <a:lnTo>
                    <a:pt x="504" y="19"/>
                  </a:lnTo>
                  <a:lnTo>
                    <a:pt x="559" y="42"/>
                  </a:lnTo>
                  <a:lnTo>
                    <a:pt x="609" y="74"/>
                  </a:lnTo>
                  <a:lnTo>
                    <a:pt x="653" y="112"/>
                  </a:lnTo>
                  <a:lnTo>
                    <a:pt x="692" y="157"/>
                  </a:lnTo>
                  <a:lnTo>
                    <a:pt x="723" y="208"/>
                  </a:lnTo>
                  <a:lnTo>
                    <a:pt x="746" y="263"/>
                  </a:lnTo>
                  <a:lnTo>
                    <a:pt x="760" y="321"/>
                  </a:lnTo>
                  <a:lnTo>
                    <a:pt x="765" y="383"/>
                  </a:lnTo>
                  <a:lnTo>
                    <a:pt x="760" y="445"/>
                  </a:lnTo>
                  <a:lnTo>
                    <a:pt x="746" y="503"/>
                  </a:lnTo>
                  <a:lnTo>
                    <a:pt x="723" y="559"/>
                  </a:lnTo>
                  <a:lnTo>
                    <a:pt x="692" y="609"/>
                  </a:lnTo>
                  <a:lnTo>
                    <a:pt x="653" y="653"/>
                  </a:lnTo>
                  <a:lnTo>
                    <a:pt x="609" y="692"/>
                  </a:lnTo>
                  <a:lnTo>
                    <a:pt x="559" y="723"/>
                  </a:lnTo>
                  <a:lnTo>
                    <a:pt x="504" y="745"/>
                  </a:lnTo>
                  <a:lnTo>
                    <a:pt x="445" y="760"/>
                  </a:lnTo>
                  <a:lnTo>
                    <a:pt x="384" y="765"/>
                  </a:lnTo>
                  <a:lnTo>
                    <a:pt x="322" y="760"/>
                  </a:lnTo>
                  <a:lnTo>
                    <a:pt x="263" y="745"/>
                  </a:lnTo>
                  <a:lnTo>
                    <a:pt x="208" y="723"/>
                  </a:lnTo>
                  <a:lnTo>
                    <a:pt x="158" y="692"/>
                  </a:lnTo>
                  <a:lnTo>
                    <a:pt x="112" y="653"/>
                  </a:lnTo>
                  <a:lnTo>
                    <a:pt x="75" y="609"/>
                  </a:lnTo>
                  <a:lnTo>
                    <a:pt x="43" y="559"/>
                  </a:lnTo>
                  <a:lnTo>
                    <a:pt x="20" y="503"/>
                  </a:lnTo>
                  <a:lnTo>
                    <a:pt x="5" y="445"/>
                  </a:lnTo>
                  <a:lnTo>
                    <a:pt x="0" y="383"/>
                  </a:lnTo>
                  <a:lnTo>
                    <a:pt x="5" y="321"/>
                  </a:lnTo>
                  <a:lnTo>
                    <a:pt x="20" y="263"/>
                  </a:lnTo>
                  <a:lnTo>
                    <a:pt x="43" y="208"/>
                  </a:lnTo>
                  <a:lnTo>
                    <a:pt x="75" y="157"/>
                  </a:lnTo>
                  <a:lnTo>
                    <a:pt x="112" y="112"/>
                  </a:lnTo>
                  <a:lnTo>
                    <a:pt x="158" y="74"/>
                  </a:lnTo>
                  <a:lnTo>
                    <a:pt x="208" y="42"/>
                  </a:lnTo>
                  <a:lnTo>
                    <a:pt x="263" y="19"/>
                  </a:lnTo>
                  <a:lnTo>
                    <a:pt x="322" y="5"/>
                  </a:lnTo>
                  <a:lnTo>
                    <a:pt x="38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grpSp>
    </p:spTree>
  </p:cSld>
  <p:clrMap bg1="lt1" tx1="dk1" bg2="lt2" tx2="dk2" accent1="accent1" accent2="accent2" accent3="accent3" accent4="accent4" accent5="accent5" accent6="accent6" hlink="hlink" folHlink="folHlink"/>
  <p:sldLayoutIdLst>
    <p:sldLayoutId id="2147483650" r:id="rId1"/>
    <p:sldLayoutId id="2147483649"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jpeg"/><Relationship Id="rId3"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4.gif"/><Relationship Id="rId4" Type="http://schemas.openxmlformats.org/officeDocument/2006/relationships/image" Target="../media/image25.gif"/><Relationship Id="rId5" Type="http://schemas.openxmlformats.org/officeDocument/2006/relationships/image" Target="../media/image26.gif"/><Relationship Id="rId6" Type="http://schemas.openxmlformats.org/officeDocument/2006/relationships/image" Target="../media/image27.gif"/><Relationship Id="rId7" Type="http://schemas.openxmlformats.org/officeDocument/2006/relationships/image" Target="../media/image28.gif"/><Relationship Id="rId8"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hyperlink" Target="http://csszengarden.com" TargetMode="External"/><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1" Type="http://schemas.openxmlformats.org/officeDocument/2006/relationships/image" Target="../media/image60.png"/><Relationship Id="rId12" Type="http://schemas.openxmlformats.org/officeDocument/2006/relationships/image" Target="../media/image61.png"/><Relationship Id="rId13"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9.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9.png"/><Relationship Id="rId5" Type="http://schemas.openxmlformats.org/officeDocument/2006/relationships/image" Target="../media/image65.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49.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F01 - Introduktion</a:t>
            </a:r>
            <a:endParaRPr lang="sv-SE" b="1" dirty="0"/>
          </a:p>
        </p:txBody>
      </p:sp>
      <p:sp>
        <p:nvSpPr>
          <p:cNvPr id="15" name="TextBox 14"/>
          <p:cNvSpPr txBox="1"/>
          <p:nvPr/>
        </p:nvSpPr>
        <p:spPr>
          <a:xfrm>
            <a:off x="395536" y="1201316"/>
            <a:ext cx="4939173" cy="954107"/>
          </a:xfrm>
          <a:prstGeom prst="rect">
            <a:avLst/>
          </a:prstGeom>
          <a:noFill/>
        </p:spPr>
        <p:txBody>
          <a:bodyPr wrap="none" rtlCol="0">
            <a:spAutoFit/>
          </a:bodyPr>
          <a:lstStyle/>
          <a:p>
            <a:r>
              <a:rPr lang="sv-SE" sz="2800" b="1" dirty="0" smtClean="0">
                <a:latin typeface="Minya Nouvelle" pitchFamily="2" charset="0"/>
              </a:rPr>
              <a:t>Föreläsning 1, </a:t>
            </a:r>
            <a:r>
              <a:rPr lang="sv-SE" sz="2800" b="1" dirty="0" smtClean="0">
                <a:latin typeface="Minya Nouvelle" pitchFamily="2" charset="0"/>
              </a:rPr>
              <a:t>HT2013</a:t>
            </a:r>
            <a:endParaRPr lang="sv-SE" sz="2800" b="1" dirty="0" smtClean="0">
              <a:latin typeface="Minya Nouvelle" pitchFamily="2" charset="0"/>
            </a:endParaRPr>
          </a:p>
          <a:p>
            <a:r>
              <a:rPr lang="sv-SE" sz="2800" dirty="0" smtClean="0">
                <a:latin typeface="Minya Nouvelle" pitchFamily="2" charset="0"/>
              </a:rPr>
              <a:t>En introduktion till HTML/CSS</a:t>
            </a:r>
          </a:p>
        </p:txBody>
      </p:sp>
      <p:sp>
        <p:nvSpPr>
          <p:cNvPr id="3" name="Rectangle 2"/>
          <p:cNvSpPr/>
          <p:nvPr/>
        </p:nvSpPr>
        <p:spPr>
          <a:xfrm>
            <a:off x="179512" y="4585692"/>
            <a:ext cx="4572000" cy="646331"/>
          </a:xfrm>
          <a:prstGeom prst="rect">
            <a:avLst/>
          </a:prstGeom>
        </p:spPr>
        <p:txBody>
          <a:bodyPr>
            <a:spAutoFit/>
          </a:bodyPr>
          <a:lstStyle/>
          <a:p>
            <a:r>
              <a:rPr lang="sv-SE" b="1" dirty="0">
                <a:latin typeface="Minya Nouvelle" pitchFamily="2" charset="0"/>
              </a:rPr>
              <a:t>Kurser:</a:t>
            </a:r>
          </a:p>
          <a:p>
            <a:r>
              <a:rPr lang="sv-SE" dirty="0">
                <a:latin typeface="Minya Nouvelle" pitchFamily="2" charset="0"/>
              </a:rPr>
              <a:t>Webbteknisk introduktion </a:t>
            </a:r>
            <a:r>
              <a:rPr lang="sv-SE" dirty="0" smtClean="0">
                <a:latin typeface="Minya Nouvelle" pitchFamily="2" charset="0"/>
              </a:rPr>
              <a:t>1IK415</a:t>
            </a:r>
            <a:endParaRPr lang="sv-SE" dirty="0">
              <a:latin typeface="Minya Nouvelle" pitchFamily="2" charset="0"/>
            </a:endParaRPr>
          </a:p>
        </p:txBody>
      </p:sp>
      <p:pic>
        <p:nvPicPr>
          <p:cNvPr id="115714" name="Picture 2" descr="C:\Dropbox\Avatar\Avatar228x2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785492"/>
            <a:ext cx="2088232" cy="20882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56176" y="4887347"/>
            <a:ext cx="2088232" cy="369332"/>
          </a:xfrm>
          <a:prstGeom prst="rect">
            <a:avLst/>
          </a:prstGeom>
          <a:noFill/>
        </p:spPr>
        <p:txBody>
          <a:bodyPr wrap="square" rtlCol="0">
            <a:spAutoFit/>
          </a:bodyPr>
          <a:lstStyle/>
          <a:p>
            <a:pPr algn="r"/>
            <a:r>
              <a:rPr lang="sv-SE" dirty="0" smtClean="0">
                <a:latin typeface="Minya Nouvelle" pitchFamily="2" charset="0"/>
              </a:rPr>
              <a:t>Johan Leitet</a:t>
            </a:r>
          </a:p>
        </p:txBody>
      </p:sp>
    </p:spTree>
    <p:extLst>
      <p:ext uri="{BB962C8B-B14F-4D97-AF65-F5344CB8AC3E}">
        <p14:creationId xmlns:p14="http://schemas.microsoft.com/office/powerpoint/2010/main" val="32214450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La MACARENA L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553244"/>
            <a:ext cx="5112568" cy="373008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9220" name="Picture 4" descr="http://t0.gstatic.com/images?q=tbn:ANd9GcS7R8ZUT-8RKJ0kGLkESPipyCZy0G9gdsZtrHJxjpgRmLGC9U9m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48807">
            <a:off x="4692080" y="2857500"/>
            <a:ext cx="3085409" cy="22322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63077290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lstStyle/>
          <a:p>
            <a:r>
              <a:rPr lang="sv-SE" dirty="0" smtClean="0"/>
              <a:t>Webben 1996</a:t>
            </a:r>
            <a:endParaRPr lang="sv-SE" dirty="0"/>
          </a:p>
        </p:txBody>
      </p:sp>
      <p:pic>
        <p:nvPicPr>
          <p:cNvPr id="870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4981" y="1129308"/>
            <a:ext cx="5581318" cy="43841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descr="C:\Users\tstjo\Downloads\chetah.gif"/>
          <p:cNvPicPr>
            <a:picLocks noChangeAspect="1" noChangeArrowheads="1" noCrop="1"/>
          </p:cNvPicPr>
          <p:nvPr/>
        </p:nvPicPr>
        <p:blipFill>
          <a:blip r:embed="rId3" cstate="print"/>
          <a:srcRect/>
          <a:stretch>
            <a:fillRect/>
          </a:stretch>
        </p:blipFill>
        <p:spPr bwMode="auto">
          <a:xfrm>
            <a:off x="4009612" y="1769255"/>
            <a:ext cx="3226684" cy="430224"/>
          </a:xfrm>
          <a:prstGeom prst="rect">
            <a:avLst/>
          </a:prstGeom>
          <a:noFill/>
        </p:spPr>
      </p:pic>
      <p:pic>
        <p:nvPicPr>
          <p:cNvPr id="15" name="Picture 5" descr="C:\Users\tstjo\Downloads\flammes-12.gif"/>
          <p:cNvPicPr>
            <a:picLocks noChangeAspect="1" noChangeArrowheads="1" noCrop="1"/>
          </p:cNvPicPr>
          <p:nvPr/>
        </p:nvPicPr>
        <p:blipFill>
          <a:blip r:embed="rId4" cstate="print"/>
          <a:srcRect/>
          <a:stretch>
            <a:fillRect/>
          </a:stretch>
        </p:blipFill>
        <p:spPr bwMode="auto">
          <a:xfrm>
            <a:off x="2109874" y="4469384"/>
            <a:ext cx="285750" cy="514350"/>
          </a:xfrm>
          <a:prstGeom prst="rect">
            <a:avLst/>
          </a:prstGeom>
          <a:noFill/>
        </p:spPr>
      </p:pic>
      <p:pic>
        <p:nvPicPr>
          <p:cNvPr id="16" name="Picture 6" descr="C:\Users\tstjo\Downloads\3dmail-1_e0.gif"/>
          <p:cNvPicPr>
            <a:picLocks noChangeAspect="1" noChangeArrowheads="1" noCrop="1"/>
          </p:cNvPicPr>
          <p:nvPr/>
        </p:nvPicPr>
        <p:blipFill>
          <a:blip r:embed="rId5" cstate="print"/>
          <a:srcRect/>
          <a:stretch>
            <a:fillRect/>
          </a:stretch>
        </p:blipFill>
        <p:spPr bwMode="auto">
          <a:xfrm>
            <a:off x="3985577" y="5131087"/>
            <a:ext cx="1000125" cy="381000"/>
          </a:xfrm>
          <a:prstGeom prst="rect">
            <a:avLst/>
          </a:prstGeom>
          <a:noFill/>
        </p:spPr>
      </p:pic>
      <p:pic>
        <p:nvPicPr>
          <p:cNvPr id="17" name="Picture 8" descr="C:\Users\tstjo\Downloads\flammes-35.gif"/>
          <p:cNvPicPr>
            <a:picLocks noChangeAspect="1" noChangeArrowheads="1" noCrop="1"/>
          </p:cNvPicPr>
          <p:nvPr/>
        </p:nvPicPr>
        <p:blipFill>
          <a:blip r:embed="rId6" cstate="print"/>
          <a:srcRect/>
          <a:stretch>
            <a:fillRect/>
          </a:stretch>
        </p:blipFill>
        <p:spPr bwMode="auto">
          <a:xfrm>
            <a:off x="2123728" y="5250150"/>
            <a:ext cx="228600" cy="142875"/>
          </a:xfrm>
          <a:prstGeom prst="rect">
            <a:avLst/>
          </a:prstGeom>
          <a:noFill/>
        </p:spPr>
      </p:pic>
      <p:pic>
        <p:nvPicPr>
          <p:cNvPr id="18" name="Picture 9" descr="C:\Users\tstjo\Downloads\moose2.gif"/>
          <p:cNvPicPr>
            <a:picLocks noChangeAspect="1" noChangeArrowheads="1" noCrop="1"/>
          </p:cNvPicPr>
          <p:nvPr/>
        </p:nvPicPr>
        <p:blipFill>
          <a:blip r:embed="rId7" cstate="print"/>
          <a:srcRect/>
          <a:stretch>
            <a:fillRect/>
          </a:stretch>
        </p:blipFill>
        <p:spPr bwMode="auto">
          <a:xfrm>
            <a:off x="2987824" y="2785492"/>
            <a:ext cx="609600" cy="838200"/>
          </a:xfrm>
          <a:prstGeom prst="rect">
            <a:avLst/>
          </a:prstGeom>
          <a:noFill/>
        </p:spPr>
      </p:pic>
      <p:pic>
        <p:nvPicPr>
          <p:cNvPr id="8704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6734" y="4398649"/>
            <a:ext cx="1341379" cy="557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118828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2" name="Picture 4" descr="mr oizo flat beat d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129308"/>
            <a:ext cx="4824536" cy="361840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1271563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Webben 1999</a:t>
            </a:r>
            <a:endParaRPr lang="sv-SE" dirty="0"/>
          </a:p>
        </p:txBody>
      </p:sp>
      <p:pic>
        <p:nvPicPr>
          <p:cNvPr id="4" name="Picture 3"/>
          <p:cNvPicPr>
            <a:picLocks noChangeAspect="1" noChangeArrowheads="1"/>
          </p:cNvPicPr>
          <p:nvPr/>
        </p:nvPicPr>
        <p:blipFill>
          <a:blip r:embed="rId2" cstate="print"/>
          <a:srcRect/>
          <a:stretch>
            <a:fillRect/>
          </a:stretch>
        </p:blipFill>
        <p:spPr bwMode="auto">
          <a:xfrm>
            <a:off x="1907704" y="1057299"/>
            <a:ext cx="4824536" cy="44390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6917553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00px-Cazadores_de_Mito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553244"/>
            <a:ext cx="4392488" cy="43924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Rectangle 2"/>
          <p:cNvSpPr/>
          <p:nvPr/>
        </p:nvSpPr>
        <p:spPr>
          <a:xfrm>
            <a:off x="2987824" y="5161756"/>
            <a:ext cx="5958408" cy="369332"/>
          </a:xfrm>
          <a:prstGeom prst="rect">
            <a:avLst/>
          </a:prstGeom>
        </p:spPr>
        <p:txBody>
          <a:bodyPr wrap="square">
            <a:spAutoFit/>
          </a:bodyPr>
          <a:lstStyle/>
          <a:p>
            <a:pPr algn="r"/>
            <a:r>
              <a:rPr lang="en-US" i="1" dirty="0" err="1" smtClean="0"/>
              <a:t>Foto</a:t>
            </a:r>
            <a:r>
              <a:rPr lang="en-US" i="1" dirty="0" smtClean="0"/>
              <a:t>: http</a:t>
            </a:r>
            <a:r>
              <a:rPr lang="en-US" i="1" dirty="0"/>
              <a:t>://</a:t>
            </a:r>
            <a:r>
              <a:rPr lang="en-US" i="1" dirty="0" err="1"/>
              <a:t>www.flickr.com</a:t>
            </a:r>
            <a:r>
              <a:rPr lang="en-US" i="1" dirty="0"/>
              <a:t>/people/98728310@N00</a:t>
            </a:r>
          </a:p>
        </p:txBody>
      </p:sp>
    </p:spTree>
    <p:extLst>
      <p:ext uri="{BB962C8B-B14F-4D97-AF65-F5344CB8AC3E}">
        <p14:creationId xmlns:p14="http://schemas.microsoft.com/office/powerpoint/2010/main" val="330939165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Webben 2003 och framåt…</a:t>
            </a:r>
            <a:endParaRPr lang="sv-SE" dirty="0"/>
          </a:p>
        </p:txBody>
      </p:sp>
      <p:pic>
        <p:nvPicPr>
          <p:cNvPr id="2105" name="Picture 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391" y="1057850"/>
            <a:ext cx="6449471" cy="43517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915147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CSS Zen Garden</a:t>
            </a:r>
            <a:endParaRPr lang="sv-SE" dirty="0"/>
          </a:p>
        </p:txBody>
      </p:sp>
      <p:pic>
        <p:nvPicPr>
          <p:cNvPr id="88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345332"/>
            <a:ext cx="4152900" cy="24955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 name="Picture 2" descr="Skärmavbild 2013-09-03 kl. 13.35.07.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00429">
            <a:off x="3354061" y="1560989"/>
            <a:ext cx="5331667" cy="345331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4530901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Webben</a:t>
            </a:r>
            <a:r>
              <a:rPr lang="en-US" dirty="0" smtClean="0"/>
              <a:t> </a:t>
            </a:r>
            <a:r>
              <a:rPr lang="en-US" dirty="0" err="1" smtClean="0"/>
              <a:t>idag</a:t>
            </a:r>
            <a:r>
              <a:rPr lang="en-US" dirty="0" smtClean="0"/>
              <a:t> </a:t>
            </a:r>
            <a:r>
              <a:rPr lang="en-US" dirty="0" err="1" smtClean="0"/>
              <a:t>och</a:t>
            </a:r>
            <a:r>
              <a:rPr lang="en-US" dirty="0" smtClean="0"/>
              <a:t> </a:t>
            </a:r>
            <a:r>
              <a:rPr lang="en-US" dirty="0" err="1" smtClean="0"/>
              <a:t>imorgon</a:t>
            </a:r>
            <a:endParaRPr lang="en-US" dirty="0"/>
          </a:p>
        </p:txBody>
      </p:sp>
      <p:sp>
        <p:nvSpPr>
          <p:cNvPr id="4" name="TextBox 3"/>
          <p:cNvSpPr txBox="1"/>
          <p:nvPr/>
        </p:nvSpPr>
        <p:spPr>
          <a:xfrm>
            <a:off x="683568" y="2425452"/>
            <a:ext cx="2122058" cy="369332"/>
          </a:xfrm>
          <a:prstGeom prst="rect">
            <a:avLst/>
          </a:prstGeom>
          <a:noFill/>
        </p:spPr>
        <p:txBody>
          <a:bodyPr wrap="none" rtlCol="0">
            <a:spAutoFit/>
          </a:bodyPr>
          <a:lstStyle/>
          <a:p>
            <a:r>
              <a:rPr lang="en-US" dirty="0" err="1" smtClean="0">
                <a:latin typeface="Minya Nouvelle" pitchFamily="2" charset="0"/>
              </a:rPr>
              <a:t>Informationsbärare</a:t>
            </a:r>
            <a:endParaRPr lang="en-US" dirty="0" smtClean="0">
              <a:latin typeface="Minya Nouvelle" pitchFamily="2" charset="0"/>
            </a:endParaRPr>
          </a:p>
        </p:txBody>
      </p:sp>
      <p:sp>
        <p:nvSpPr>
          <p:cNvPr id="5" name="TextBox 4"/>
          <p:cNvSpPr txBox="1"/>
          <p:nvPr/>
        </p:nvSpPr>
        <p:spPr>
          <a:xfrm>
            <a:off x="5652120" y="2425452"/>
            <a:ext cx="2340129" cy="369332"/>
          </a:xfrm>
          <a:prstGeom prst="rect">
            <a:avLst/>
          </a:prstGeom>
          <a:noFill/>
        </p:spPr>
        <p:txBody>
          <a:bodyPr wrap="none" rtlCol="0">
            <a:spAutoFit/>
          </a:bodyPr>
          <a:lstStyle/>
          <a:p>
            <a:r>
              <a:rPr lang="en-US" dirty="0" err="1" smtClean="0">
                <a:latin typeface="Minya Nouvelle" pitchFamily="2" charset="0"/>
              </a:rPr>
              <a:t>Applikationsplattform</a:t>
            </a:r>
            <a:endParaRPr lang="en-US" dirty="0" smtClean="0">
              <a:latin typeface="Minya Nouvelle" pitchFamily="2" charset="0"/>
            </a:endParaRPr>
          </a:p>
        </p:txBody>
      </p:sp>
      <p:sp>
        <p:nvSpPr>
          <p:cNvPr id="7" name="Notched Right Arrow 6"/>
          <p:cNvSpPr/>
          <p:nvPr/>
        </p:nvSpPr>
        <p:spPr>
          <a:xfrm>
            <a:off x="3419872" y="2281436"/>
            <a:ext cx="1800200" cy="720080"/>
          </a:xfrm>
          <a:prstGeom prst="notchedRightArrow">
            <a:avLst/>
          </a:prstGeom>
          <a:ln>
            <a:tailEnd type="arrow"/>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836070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pic>
        <p:nvPicPr>
          <p:cNvPr id="4" name="Picture 3" descr="Skärmavbild 2013-09-03 kl. 13.59.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56842">
            <a:off x="5393956" y="1533742"/>
            <a:ext cx="2666438" cy="25466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p:cNvPicPr>
            <a:picLocks noChangeAspect="1"/>
          </p:cNvPicPr>
          <p:nvPr/>
        </p:nvPicPr>
        <p:blipFill>
          <a:blip r:embed="rId3"/>
          <a:stretch>
            <a:fillRect/>
          </a:stretch>
        </p:blipFill>
        <p:spPr>
          <a:xfrm rot="20877710">
            <a:off x="4375672" y="3453259"/>
            <a:ext cx="1754942" cy="175494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descr="Skärmavbild 2013-09-03 kl. 14.02.4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125">
            <a:off x="740758" y="1376060"/>
            <a:ext cx="3408298" cy="196829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descr="Skärmavbild 2013-09-03 kl. 14.05.4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2360" y="4585692"/>
            <a:ext cx="1005590" cy="8166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9" descr="Skärmavbild 2013-09-03 kl. 14.08.49.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22951">
            <a:off x="276369" y="4043555"/>
            <a:ext cx="2855285" cy="11603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8" descr="Skärmavbild 2013-09-03 kl. 14.08.0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23728" y="3793604"/>
            <a:ext cx="1517524" cy="92256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13319805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Utveckla</a:t>
            </a:r>
            <a:r>
              <a:rPr lang="en-US" dirty="0" smtClean="0"/>
              <a:t> </a:t>
            </a:r>
            <a:r>
              <a:rPr lang="en-US" dirty="0" err="1" smtClean="0"/>
              <a:t>i</a:t>
            </a:r>
            <a:r>
              <a:rPr lang="en-US" dirty="0" smtClean="0"/>
              <a:t> “</a:t>
            </a:r>
            <a:r>
              <a:rPr lang="en-US" dirty="0" err="1" smtClean="0"/>
              <a:t>molnet</a:t>
            </a:r>
            <a:r>
              <a:rPr lang="en-US" dirty="0" smtClean="0"/>
              <a:t>”</a:t>
            </a:r>
            <a:endParaRPr lang="en-US" dirty="0"/>
          </a:p>
        </p:txBody>
      </p:sp>
      <p:pic>
        <p:nvPicPr>
          <p:cNvPr id="4" name="Picture 3" descr="Skärmavbild 2013-09-03 kl. 14.11.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1129308"/>
            <a:ext cx="5328592" cy="4208377"/>
          </a:xfrm>
          <a:prstGeom prst="rect">
            <a:avLst/>
          </a:prstGeom>
        </p:spPr>
      </p:pic>
    </p:spTree>
    <p:extLst>
      <p:ext uri="{BB962C8B-B14F-4D97-AF65-F5344CB8AC3E}">
        <p14:creationId xmlns:p14="http://schemas.microsoft.com/office/powerpoint/2010/main" val="2665712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F01 - Introduktion</a:t>
            </a:r>
            <a:endParaRPr lang="sv-SE" b="1" dirty="0"/>
          </a:p>
        </p:txBody>
      </p:sp>
      <p:sp>
        <p:nvSpPr>
          <p:cNvPr id="15" name="TextBox 14"/>
          <p:cNvSpPr txBox="1"/>
          <p:nvPr/>
        </p:nvSpPr>
        <p:spPr>
          <a:xfrm>
            <a:off x="1403648" y="1378601"/>
            <a:ext cx="3170804" cy="5386090"/>
          </a:xfrm>
          <a:prstGeom prst="rect">
            <a:avLst/>
          </a:prstGeom>
          <a:noFill/>
        </p:spPr>
        <p:txBody>
          <a:bodyPr wrap="none" rtlCol="0">
            <a:spAutoFit/>
          </a:bodyPr>
          <a:lstStyle/>
          <a:p>
            <a:r>
              <a:rPr lang="sv-SE" sz="2800" b="1" dirty="0" smtClean="0">
                <a:latin typeface="Minya Nouvelle" pitchFamily="2" charset="0"/>
              </a:rPr>
              <a:t>Dagens agenda</a:t>
            </a:r>
          </a:p>
          <a:p>
            <a:endParaRPr lang="sv-SE" sz="2800" dirty="0" smtClean="0">
              <a:latin typeface="Minya Nouvelle" pitchFamily="2" charset="0"/>
            </a:endParaRPr>
          </a:p>
          <a:p>
            <a:pPr marL="285750" indent="-285750">
              <a:buFont typeface="Arial" charset="0"/>
              <a:buChar char="•"/>
            </a:pPr>
            <a:r>
              <a:rPr lang="sv-SE" dirty="0" smtClean="0">
                <a:latin typeface="Minya Nouvelle" pitchFamily="2" charset="0"/>
              </a:rPr>
              <a:t>Webbapplikationsstruktur</a:t>
            </a:r>
          </a:p>
          <a:p>
            <a:pPr marL="285750" indent="-285750">
              <a:buFont typeface="Arial" charset="0"/>
              <a:buChar char="•"/>
            </a:pPr>
            <a:r>
              <a:rPr lang="sv-SE" dirty="0" smtClean="0">
                <a:latin typeface="Minya Nouvelle" pitchFamily="2" charset="0"/>
              </a:rPr>
              <a:t>Klient?</a:t>
            </a:r>
          </a:p>
          <a:p>
            <a:pPr marL="285750" indent="-285750">
              <a:buFont typeface="Arial" charset="0"/>
              <a:buChar char="•"/>
            </a:pPr>
            <a:r>
              <a:rPr lang="sv-SE" dirty="0" smtClean="0">
                <a:latin typeface="Minya Nouvelle" pitchFamily="2" charset="0"/>
              </a:rPr>
              <a:t>En resa i tiden</a:t>
            </a:r>
          </a:p>
          <a:p>
            <a:pPr marL="285750" indent="-285750">
              <a:buFont typeface="Arial" charset="0"/>
              <a:buChar char="•"/>
            </a:pPr>
            <a:r>
              <a:rPr lang="sv-SE" dirty="0" smtClean="0">
                <a:latin typeface="Minya Nouvelle" pitchFamily="2" charset="0"/>
              </a:rPr>
              <a:t>Internet/Webben</a:t>
            </a:r>
          </a:p>
          <a:p>
            <a:pPr marL="285750" indent="-285750">
              <a:buFont typeface="Arial" charset="0"/>
              <a:buChar char="•"/>
            </a:pPr>
            <a:r>
              <a:rPr lang="sv-SE" dirty="0" smtClean="0">
                <a:latin typeface="Minya Nouvelle" pitchFamily="2" charset="0"/>
              </a:rPr>
              <a:t>Klient-/</a:t>
            </a:r>
            <a:r>
              <a:rPr lang="sv-SE" dirty="0" err="1" smtClean="0">
                <a:latin typeface="Minya Nouvelle" pitchFamily="2" charset="0"/>
              </a:rPr>
              <a:t>serversideskript</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Datalagring</a:t>
            </a:r>
          </a:p>
          <a:p>
            <a:pPr marL="285750" indent="-285750">
              <a:buFont typeface="Arial" charset="0"/>
              <a:buChar char="•"/>
            </a:pPr>
            <a:r>
              <a:rPr lang="sv-SE" dirty="0" smtClean="0">
                <a:latin typeface="Minya Nouvelle" pitchFamily="2" charset="0"/>
              </a:rPr>
              <a:t>Från HTML till HTML</a:t>
            </a: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p:txBody>
      </p:sp>
      <p:pic>
        <p:nvPicPr>
          <p:cNvPr id="30724" name="Picture 4" descr="S:\dfm\info\icons\v-collections\v_collections_png\basic_foundation\256x256\shadow\scroll_preferen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272" y="625252"/>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descr="S:\dfm\info\icons\v-collections\v_collections_png\basic_foundation\256x256\shadow\signpo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220942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pic>
        <p:nvPicPr>
          <p:cNvPr id="4" name="Picture 2" descr="http://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1777380"/>
            <a:ext cx="2880320" cy="2880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64096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Big No-</a:t>
            </a:r>
            <a:r>
              <a:rPr lang="sv-SE" dirty="0" err="1" smtClean="0"/>
              <a:t>no:s</a:t>
            </a:r>
            <a:endParaRPr lang="sv-SE" dirty="0"/>
          </a:p>
        </p:txBody>
      </p:sp>
      <p:pic>
        <p:nvPicPr>
          <p:cNvPr id="6" name="Picture 3"/>
          <p:cNvPicPr>
            <a:picLocks noChangeAspect="1" noChangeArrowheads="1"/>
          </p:cNvPicPr>
          <p:nvPr/>
        </p:nvPicPr>
        <p:blipFill>
          <a:blip r:embed="rId2" cstate="print"/>
          <a:srcRect/>
          <a:stretch>
            <a:fillRect/>
          </a:stretch>
        </p:blipFill>
        <p:spPr bwMode="auto">
          <a:xfrm>
            <a:off x="467692" y="1227584"/>
            <a:ext cx="2039938" cy="1485900"/>
          </a:xfrm>
          <a:prstGeom prst="rect">
            <a:avLst/>
          </a:prstGeom>
          <a:noFill/>
          <a:ln w="19050" algn="ctr">
            <a:noFill/>
            <a:miter lim="800000"/>
            <a:headEnd/>
            <a:tailEnd/>
          </a:ln>
        </p:spPr>
      </p:pic>
      <p:sp>
        <p:nvSpPr>
          <p:cNvPr id="7" name="Text Box 4"/>
          <p:cNvSpPr txBox="1">
            <a:spLocks noChangeArrowheads="1"/>
          </p:cNvSpPr>
          <p:nvPr/>
        </p:nvSpPr>
        <p:spPr bwMode="auto">
          <a:xfrm>
            <a:off x="2896568" y="1743525"/>
            <a:ext cx="1262397" cy="461665"/>
          </a:xfrm>
          <a:prstGeom prst="rect">
            <a:avLst/>
          </a:prstGeom>
          <a:noFill/>
          <a:ln w="19050" algn="ctr">
            <a:noFill/>
            <a:miter lim="800000"/>
            <a:headEnd/>
            <a:tailEnd/>
          </a:ln>
        </p:spPr>
        <p:txBody>
          <a:bodyPr wrap="none">
            <a:spAutoFit/>
          </a:bodyPr>
          <a:lstStyle/>
          <a:p>
            <a:r>
              <a:rPr lang="sv-SE" sz="2400" b="1" dirty="0" err="1">
                <a:latin typeface="Minya Nouvelle" charset="0"/>
              </a:rPr>
              <a:t>Frames</a:t>
            </a:r>
            <a:endParaRPr lang="sv-SE" sz="2400" b="1" dirty="0">
              <a:latin typeface="Minya Nouvelle" charset="0"/>
            </a:endParaRPr>
          </a:p>
        </p:txBody>
      </p:sp>
      <p:pic>
        <p:nvPicPr>
          <p:cNvPr id="9" name="Picture 7"/>
          <p:cNvPicPr>
            <a:picLocks noChangeAspect="1" noChangeArrowheads="1"/>
          </p:cNvPicPr>
          <p:nvPr/>
        </p:nvPicPr>
        <p:blipFill>
          <a:blip r:embed="rId3" cstate="print"/>
          <a:srcRect/>
          <a:stretch>
            <a:fillRect/>
          </a:stretch>
        </p:blipFill>
        <p:spPr bwMode="auto">
          <a:xfrm>
            <a:off x="394667" y="3577580"/>
            <a:ext cx="2160588" cy="1295400"/>
          </a:xfrm>
          <a:prstGeom prst="rect">
            <a:avLst/>
          </a:prstGeom>
          <a:noFill/>
          <a:ln w="19050" algn="ctr">
            <a:noFill/>
            <a:miter lim="800000"/>
            <a:headEnd/>
            <a:tailEnd/>
          </a:ln>
        </p:spPr>
      </p:pic>
      <p:sp>
        <p:nvSpPr>
          <p:cNvPr id="10" name="Text Box 8"/>
          <p:cNvSpPr txBox="1">
            <a:spLocks noChangeArrowheads="1"/>
          </p:cNvSpPr>
          <p:nvPr/>
        </p:nvSpPr>
        <p:spPr bwMode="auto">
          <a:xfrm>
            <a:off x="2936257" y="3937946"/>
            <a:ext cx="3296159" cy="461665"/>
          </a:xfrm>
          <a:prstGeom prst="rect">
            <a:avLst/>
          </a:prstGeom>
          <a:noFill/>
          <a:ln w="19050" algn="ctr">
            <a:noFill/>
            <a:miter lim="800000"/>
            <a:headEnd/>
            <a:tailEnd/>
          </a:ln>
        </p:spPr>
        <p:txBody>
          <a:bodyPr wrap="none">
            <a:spAutoFit/>
          </a:bodyPr>
          <a:lstStyle/>
          <a:p>
            <a:r>
              <a:rPr lang="sv-SE" sz="2400" b="1">
                <a:latin typeface="Minya Nouvelle" charset="0"/>
              </a:rPr>
              <a:t>Tabellupbyggda sidor</a:t>
            </a:r>
          </a:p>
        </p:txBody>
      </p:sp>
      <p:sp>
        <p:nvSpPr>
          <p:cNvPr id="11" name="Line 9"/>
          <p:cNvSpPr>
            <a:spLocks noChangeShapeType="1"/>
          </p:cNvSpPr>
          <p:nvPr/>
        </p:nvSpPr>
        <p:spPr bwMode="auto">
          <a:xfrm>
            <a:off x="251792" y="2019747"/>
            <a:ext cx="7848600" cy="0"/>
          </a:xfrm>
          <a:prstGeom prst="line">
            <a:avLst/>
          </a:prstGeom>
          <a:noFill/>
          <a:ln w="28575">
            <a:solidFill>
              <a:srgbClr val="FF0000"/>
            </a:solidFill>
            <a:round/>
            <a:headEnd/>
            <a:tailEnd/>
          </a:ln>
        </p:spPr>
        <p:txBody>
          <a:bodyPr wrap="none">
            <a:spAutoFit/>
          </a:bodyPr>
          <a:lstStyle/>
          <a:p>
            <a:endParaRPr lang="sv-SE"/>
          </a:p>
        </p:txBody>
      </p:sp>
      <p:sp>
        <p:nvSpPr>
          <p:cNvPr id="13" name="Line 11"/>
          <p:cNvSpPr>
            <a:spLocks noChangeShapeType="1"/>
          </p:cNvSpPr>
          <p:nvPr/>
        </p:nvSpPr>
        <p:spPr bwMode="auto">
          <a:xfrm>
            <a:off x="251792" y="4179243"/>
            <a:ext cx="7848600" cy="0"/>
          </a:xfrm>
          <a:prstGeom prst="line">
            <a:avLst/>
          </a:prstGeom>
          <a:noFill/>
          <a:ln w="28575">
            <a:solidFill>
              <a:srgbClr val="FF0000"/>
            </a:solidFill>
            <a:prstDash val="solid"/>
            <a:round/>
            <a:headEnd/>
            <a:tailEnd/>
          </a:ln>
        </p:spPr>
        <p:txBody>
          <a:bodyPr wrap="none">
            <a:spAutoFit/>
          </a:bodyPr>
          <a:lstStyle/>
          <a:p>
            <a:endParaRPr lang="sv-SE"/>
          </a:p>
        </p:txBody>
      </p:sp>
    </p:spTree>
    <p:extLst>
      <p:ext uri="{BB962C8B-B14F-4D97-AF65-F5344CB8AC3E}">
        <p14:creationId xmlns:p14="http://schemas.microsoft.com/office/powerpoint/2010/main" val="41477121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p:cNvCxnSpPr/>
          <p:nvPr/>
        </p:nvCxnSpPr>
        <p:spPr>
          <a:xfrm>
            <a:off x="6552220" y="2029408"/>
            <a:ext cx="1095176" cy="3240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6090045" y="2029408"/>
            <a:ext cx="462175" cy="828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09480" y="2721122"/>
            <a:ext cx="1267089" cy="1095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927176" y="3568250"/>
            <a:ext cx="1257239" cy="3628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532646" y="3757601"/>
            <a:ext cx="634110" cy="934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1115616" y="2353444"/>
            <a:ext cx="850602" cy="1214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1331640" y="1921396"/>
            <a:ext cx="864096" cy="3066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966217" y="2857500"/>
            <a:ext cx="1813695" cy="7200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909480" y="2991423"/>
            <a:ext cx="1642740" cy="7661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74473" y="2029408"/>
            <a:ext cx="1777747" cy="3973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195736" y="1921396"/>
            <a:ext cx="1459994" cy="5887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1274" name="Picture 10" descr="S:\dfm\info\icons\v-collections\v_collections_png\objects_people_industries\256x256\shadow\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1849388"/>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sv-SE" dirty="0" smtClean="0"/>
              <a:t>Webben är inte Internet</a:t>
            </a:r>
            <a:endParaRPr lang="sv-SE" dirty="0"/>
          </a:p>
        </p:txBody>
      </p:sp>
      <p:sp>
        <p:nvSpPr>
          <p:cNvPr id="5" name="TextBox 4"/>
          <p:cNvSpPr txBox="1"/>
          <p:nvPr/>
        </p:nvSpPr>
        <p:spPr>
          <a:xfrm>
            <a:off x="3655730" y="2490290"/>
            <a:ext cx="1415772" cy="461665"/>
          </a:xfrm>
          <a:prstGeom prst="rect">
            <a:avLst/>
          </a:prstGeom>
          <a:noFill/>
        </p:spPr>
        <p:txBody>
          <a:bodyPr wrap="none" rtlCol="0">
            <a:spAutoFit/>
          </a:bodyPr>
          <a:lstStyle/>
          <a:p>
            <a:r>
              <a:rPr lang="sv-SE" sz="2400" b="1" dirty="0" smtClean="0">
                <a:latin typeface="Minya Nouvelle" pitchFamily="2" charset="0"/>
              </a:rPr>
              <a:t>Internet</a:t>
            </a:r>
          </a:p>
        </p:txBody>
      </p:sp>
      <p:sp>
        <p:nvSpPr>
          <p:cNvPr id="7" name="Oval 6"/>
          <p:cNvSpPr/>
          <p:nvPr/>
        </p:nvSpPr>
        <p:spPr>
          <a:xfrm>
            <a:off x="2015716" y="1741376"/>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sp>
        <p:nvSpPr>
          <p:cNvPr id="9" name="Oval 8"/>
          <p:cNvSpPr/>
          <p:nvPr/>
        </p:nvSpPr>
        <p:spPr>
          <a:xfrm>
            <a:off x="1747156" y="3388230"/>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sp>
        <p:nvSpPr>
          <p:cNvPr id="10" name="Oval 9"/>
          <p:cNvSpPr/>
          <p:nvPr/>
        </p:nvSpPr>
        <p:spPr>
          <a:xfrm>
            <a:off x="6372200" y="1849388"/>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sp>
        <p:nvSpPr>
          <p:cNvPr id="11" name="Oval 10"/>
          <p:cNvSpPr/>
          <p:nvPr/>
        </p:nvSpPr>
        <p:spPr>
          <a:xfrm>
            <a:off x="6352626" y="3577580"/>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pic>
        <p:nvPicPr>
          <p:cNvPr id="11268" name="Picture 4" descr="S:\dfm\info\icons\v-collections\v_collections_png\computer_network_security\256x256\shadow\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206721"/>
            <a:ext cx="1283569" cy="128356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S:\dfm\info\icons\v-collections\v_collections_png\computer_network_security\128x128\shadow\md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2768" y="4252431"/>
            <a:ext cx="792088" cy="792089"/>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S:\dfm\info\icons\v-collections\v_collections_png\computer_network_security\128x128\shadow\pda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9281" y="4447479"/>
            <a:ext cx="868265" cy="868266"/>
          </a:xfrm>
          <a:prstGeom prst="rect">
            <a:avLst/>
          </a:prstGeom>
          <a:noFill/>
          <a:extLst>
            <a:ext uri="{909E8E84-426E-40dd-AFC4-6F175D3DCCD1}">
              <a14:hiddenFill xmlns:a14="http://schemas.microsoft.com/office/drawing/2010/main">
                <a:solidFill>
                  <a:srgbClr val="FFFFFF"/>
                </a:solidFill>
              </a14:hiddenFill>
            </a:ext>
          </a:extLst>
        </p:spPr>
      </p:pic>
      <p:pic>
        <p:nvPicPr>
          <p:cNvPr id="11277" name="Picture 13" descr="S:\dfm\info\icons\v-collections\v_collections_png\software_graphics_media\128x128\shadow\plasma_tv.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6756" y="1290967"/>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1279" name="Picture 15" descr="S:\dfm\info\icons\v-collections\v_collections_png\computer_network_security\128x128\shadow\workplac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0963" y="4458005"/>
            <a:ext cx="987015" cy="987016"/>
          </a:xfrm>
          <a:prstGeom prst="rect">
            <a:avLst/>
          </a:prstGeom>
          <a:noFill/>
          <a:extLst>
            <a:ext uri="{909E8E84-426E-40dd-AFC4-6F175D3DCCD1}">
              <a14:hiddenFill xmlns:a14="http://schemas.microsoft.com/office/drawing/2010/main">
                <a:solidFill>
                  <a:srgbClr val="FFFFFF"/>
                </a:solidFill>
              </a14:hiddenFill>
            </a:ext>
          </a:extLst>
        </p:spPr>
      </p:pic>
      <p:pic>
        <p:nvPicPr>
          <p:cNvPr id="11281" name="Picture 17" descr="S:\dfm\info\icons\v-collections\v_collections_png\computer_network_security\128x128\shadow\laptop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897" y="3568250"/>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1283" name="Picture 19" descr="S:\dfm\info\icons\v-collections\v_collections_png\computer_network_security\64x64\shadow\wlan_router.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5559" y="4292473"/>
            <a:ext cx="609600" cy="609600"/>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p:cNvGrpSpPr/>
          <p:nvPr/>
        </p:nvGrpSpPr>
        <p:grpSpPr>
          <a:xfrm rot="766176">
            <a:off x="5702507" y="4274138"/>
            <a:ext cx="775076" cy="762082"/>
            <a:chOff x="3544010" y="4114498"/>
            <a:chExt cx="1008112" cy="1008112"/>
          </a:xfrm>
        </p:grpSpPr>
        <p:sp>
          <p:nvSpPr>
            <p:cNvPr id="27" name="Arc 26"/>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9" name="Arc 28"/>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0" name="Arc 29"/>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1" name="Arc 30"/>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grpSp>
        <p:nvGrpSpPr>
          <p:cNvPr id="45" name="Group 44"/>
          <p:cNvGrpSpPr/>
          <p:nvPr/>
        </p:nvGrpSpPr>
        <p:grpSpPr>
          <a:xfrm rot="15831159">
            <a:off x="7578068" y="3976124"/>
            <a:ext cx="775076" cy="762082"/>
            <a:chOff x="3544010" y="4114498"/>
            <a:chExt cx="1008112" cy="1008112"/>
          </a:xfrm>
        </p:grpSpPr>
        <p:sp>
          <p:nvSpPr>
            <p:cNvPr id="46" name="Arc 45"/>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7" name="Arc 46"/>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8" name="Arc 47"/>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9" name="Arc 48"/>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grpSp>
        <p:nvGrpSpPr>
          <p:cNvPr id="51" name="Group 50"/>
          <p:cNvGrpSpPr/>
          <p:nvPr/>
        </p:nvGrpSpPr>
        <p:grpSpPr>
          <a:xfrm rot="977244">
            <a:off x="2104511" y="4076964"/>
            <a:ext cx="775076" cy="762082"/>
            <a:chOff x="3544010" y="4114498"/>
            <a:chExt cx="1008112" cy="1008112"/>
          </a:xfrm>
        </p:grpSpPr>
        <p:sp>
          <p:nvSpPr>
            <p:cNvPr id="52" name="Arc 51"/>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3" name="Arc 52"/>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4" name="Arc 53"/>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5" name="Arc 54"/>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pic>
        <p:nvPicPr>
          <p:cNvPr id="11285" name="Picture 21" descr="S:\dfm\info\icons\v-collections\v_collections_png\computer_network_security\128x128\shadow\antenna.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01392" y="3441680"/>
            <a:ext cx="566047" cy="566047"/>
          </a:xfrm>
          <a:prstGeom prst="rect">
            <a:avLst/>
          </a:prstGeom>
          <a:noFill/>
          <a:extLst>
            <a:ext uri="{909E8E84-426E-40dd-AFC4-6F175D3DCCD1}">
              <a14:hiddenFill xmlns:a14="http://schemas.microsoft.com/office/drawing/2010/main">
                <a:solidFill>
                  <a:srgbClr val="FFFFFF"/>
                </a:solidFill>
              </a14:hiddenFill>
            </a:ext>
          </a:extLst>
        </p:spPr>
      </p:pic>
      <p:sp>
        <p:nvSpPr>
          <p:cNvPr id="59" name="Oval 58"/>
          <p:cNvSpPr/>
          <p:nvPr/>
        </p:nvSpPr>
        <p:spPr>
          <a:xfrm>
            <a:off x="5927785" y="2650620"/>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grpSp>
        <p:nvGrpSpPr>
          <p:cNvPr id="70" name="Group 69"/>
          <p:cNvGrpSpPr/>
          <p:nvPr/>
        </p:nvGrpSpPr>
        <p:grpSpPr>
          <a:xfrm rot="2126595">
            <a:off x="1243147" y="4058321"/>
            <a:ext cx="521525" cy="512782"/>
            <a:chOff x="3544010" y="4114498"/>
            <a:chExt cx="1008112" cy="1008112"/>
          </a:xfrm>
        </p:grpSpPr>
        <p:sp>
          <p:nvSpPr>
            <p:cNvPr id="71" name="Arc 70"/>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2" name="Arc 71"/>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3" name="Arc 72"/>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4" name="Arc 73"/>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spTree>
    <p:extLst>
      <p:ext uri="{BB962C8B-B14F-4D97-AF65-F5344CB8AC3E}">
        <p14:creationId xmlns:p14="http://schemas.microsoft.com/office/powerpoint/2010/main" val="24631522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sz="3200" dirty="0" smtClean="0"/>
              <a:t>Webben är en applikation på Internet</a:t>
            </a:r>
            <a:endParaRPr lang="sv-SE" sz="3200" dirty="0"/>
          </a:p>
        </p:txBody>
      </p:sp>
      <p:sp>
        <p:nvSpPr>
          <p:cNvPr id="5" name="TextBox 4"/>
          <p:cNvSpPr txBox="1"/>
          <p:nvPr/>
        </p:nvSpPr>
        <p:spPr>
          <a:xfrm>
            <a:off x="6797352" y="4153644"/>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Fysiskt</a:t>
            </a:r>
          </a:p>
        </p:txBody>
      </p:sp>
      <p:sp>
        <p:nvSpPr>
          <p:cNvPr id="6" name="TextBox 5"/>
          <p:cNvSpPr txBox="1"/>
          <p:nvPr/>
        </p:nvSpPr>
        <p:spPr>
          <a:xfrm>
            <a:off x="6804248" y="3721596"/>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Datalänk</a:t>
            </a:r>
          </a:p>
        </p:txBody>
      </p:sp>
      <p:sp>
        <p:nvSpPr>
          <p:cNvPr id="7" name="TextBox 6"/>
          <p:cNvSpPr txBox="1"/>
          <p:nvPr/>
        </p:nvSpPr>
        <p:spPr>
          <a:xfrm>
            <a:off x="6804248" y="3289548"/>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Nätverk</a:t>
            </a:r>
          </a:p>
        </p:txBody>
      </p:sp>
      <p:sp>
        <p:nvSpPr>
          <p:cNvPr id="8" name="TextBox 7"/>
          <p:cNvSpPr txBox="1"/>
          <p:nvPr/>
        </p:nvSpPr>
        <p:spPr>
          <a:xfrm>
            <a:off x="6804248" y="2857500"/>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Transport</a:t>
            </a:r>
          </a:p>
        </p:txBody>
      </p:sp>
      <p:sp>
        <p:nvSpPr>
          <p:cNvPr id="9" name="TextBox 8"/>
          <p:cNvSpPr txBox="1"/>
          <p:nvPr/>
        </p:nvSpPr>
        <p:spPr>
          <a:xfrm>
            <a:off x="6804248" y="2425452"/>
            <a:ext cx="201622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sv-SE" dirty="0" smtClean="0">
                <a:latin typeface="Minya Nouvelle" pitchFamily="2" charset="0"/>
              </a:rPr>
              <a:t>Session</a:t>
            </a:r>
          </a:p>
        </p:txBody>
      </p:sp>
      <p:sp>
        <p:nvSpPr>
          <p:cNvPr id="10" name="TextBox 9"/>
          <p:cNvSpPr txBox="1"/>
          <p:nvPr/>
        </p:nvSpPr>
        <p:spPr>
          <a:xfrm>
            <a:off x="6804248" y="1993404"/>
            <a:ext cx="201622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sv-SE" dirty="0" smtClean="0">
                <a:latin typeface="Minya Nouvelle" pitchFamily="2" charset="0"/>
              </a:rPr>
              <a:t>Presentation</a:t>
            </a:r>
          </a:p>
        </p:txBody>
      </p:sp>
      <p:sp>
        <p:nvSpPr>
          <p:cNvPr id="11" name="TextBox 10"/>
          <p:cNvSpPr txBox="1"/>
          <p:nvPr/>
        </p:nvSpPr>
        <p:spPr>
          <a:xfrm>
            <a:off x="6804248" y="1561356"/>
            <a:ext cx="201622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sv-SE" dirty="0" smtClean="0">
                <a:latin typeface="Minya Nouvelle" pitchFamily="2" charset="0"/>
              </a:rPr>
              <a:t>Applikation</a:t>
            </a:r>
          </a:p>
        </p:txBody>
      </p:sp>
      <p:sp>
        <p:nvSpPr>
          <p:cNvPr id="12" name="TextBox 11"/>
          <p:cNvSpPr txBox="1"/>
          <p:nvPr/>
        </p:nvSpPr>
        <p:spPr>
          <a:xfrm>
            <a:off x="7020272" y="4576400"/>
            <a:ext cx="1661032" cy="369332"/>
          </a:xfrm>
          <a:prstGeom prst="rect">
            <a:avLst/>
          </a:prstGeom>
          <a:noFill/>
        </p:spPr>
        <p:txBody>
          <a:bodyPr wrap="none" rtlCol="0">
            <a:spAutoFit/>
          </a:bodyPr>
          <a:lstStyle/>
          <a:p>
            <a:r>
              <a:rPr lang="sv-SE" dirty="0" smtClean="0">
                <a:latin typeface="Minya Nouvelle" pitchFamily="2" charset="0"/>
              </a:rPr>
              <a:t>OSI-modellen</a:t>
            </a:r>
          </a:p>
        </p:txBody>
      </p:sp>
      <p:sp>
        <p:nvSpPr>
          <p:cNvPr id="13" name="Freeform 12"/>
          <p:cNvSpPr/>
          <p:nvPr/>
        </p:nvSpPr>
        <p:spPr>
          <a:xfrm>
            <a:off x="5357191" y="1519689"/>
            <a:ext cx="1451113" cy="309111"/>
          </a:xfrm>
          <a:custGeom>
            <a:avLst/>
            <a:gdLst>
              <a:gd name="connsiteX0" fmla="*/ 1451113 w 1451113"/>
              <a:gd name="connsiteY0" fmla="*/ 229598 h 309111"/>
              <a:gd name="connsiteX1" fmla="*/ 616226 w 1451113"/>
              <a:gd name="connsiteY1" fmla="*/ 998 h 309111"/>
              <a:gd name="connsiteX2" fmla="*/ 0 w 1451113"/>
              <a:gd name="connsiteY2" fmla="*/ 309111 h 309111"/>
            </a:gdLst>
            <a:ahLst/>
            <a:cxnLst>
              <a:cxn ang="0">
                <a:pos x="connsiteX0" y="connsiteY0"/>
              </a:cxn>
              <a:cxn ang="0">
                <a:pos x="connsiteX1" y="connsiteY1"/>
              </a:cxn>
              <a:cxn ang="0">
                <a:pos x="connsiteX2" y="connsiteY2"/>
              </a:cxn>
            </a:cxnLst>
            <a:rect l="l" t="t" r="r" b="b"/>
            <a:pathLst>
              <a:path w="1451113" h="309111">
                <a:moveTo>
                  <a:pt x="1451113" y="229598"/>
                </a:moveTo>
                <a:cubicBezTo>
                  <a:pt x="1154595" y="108672"/>
                  <a:pt x="858078" y="-12254"/>
                  <a:pt x="616226" y="998"/>
                </a:cubicBezTo>
                <a:cubicBezTo>
                  <a:pt x="374374" y="14250"/>
                  <a:pt x="187187" y="161680"/>
                  <a:pt x="0" y="309111"/>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4" name="TextBox 13"/>
          <p:cNvSpPr txBox="1"/>
          <p:nvPr/>
        </p:nvSpPr>
        <p:spPr>
          <a:xfrm>
            <a:off x="971600" y="1496303"/>
            <a:ext cx="2376264" cy="1015663"/>
          </a:xfrm>
          <a:prstGeom prst="rect">
            <a:avLst/>
          </a:prstGeom>
          <a:noFill/>
        </p:spPr>
        <p:txBody>
          <a:bodyPr wrap="square" rtlCol="0">
            <a:spAutoFit/>
          </a:bodyPr>
          <a:lstStyle/>
          <a:p>
            <a:r>
              <a:rPr lang="sv-SE" sz="6000" dirty="0" smtClean="0">
                <a:latin typeface="Minya Nouvelle" pitchFamily="2" charset="0"/>
              </a:rPr>
              <a:t>HTTP</a:t>
            </a:r>
          </a:p>
        </p:txBody>
      </p:sp>
      <p:sp>
        <p:nvSpPr>
          <p:cNvPr id="15" name="TextBox 14"/>
          <p:cNvSpPr txBox="1"/>
          <p:nvPr/>
        </p:nvSpPr>
        <p:spPr>
          <a:xfrm>
            <a:off x="3744617" y="1957240"/>
            <a:ext cx="1008112" cy="369332"/>
          </a:xfrm>
          <a:prstGeom prst="rect">
            <a:avLst/>
          </a:prstGeom>
          <a:noFill/>
        </p:spPr>
        <p:txBody>
          <a:bodyPr wrap="square" rtlCol="0">
            <a:spAutoFit/>
          </a:bodyPr>
          <a:lstStyle/>
          <a:p>
            <a:r>
              <a:rPr lang="sv-SE" dirty="0" smtClean="0">
                <a:latin typeface="Minya Nouvelle" pitchFamily="2" charset="0"/>
              </a:rPr>
              <a:t>FTP</a:t>
            </a:r>
          </a:p>
        </p:txBody>
      </p:sp>
      <p:sp>
        <p:nvSpPr>
          <p:cNvPr id="16" name="TextBox 15"/>
          <p:cNvSpPr txBox="1"/>
          <p:nvPr/>
        </p:nvSpPr>
        <p:spPr>
          <a:xfrm>
            <a:off x="3744617" y="4246120"/>
            <a:ext cx="2376264" cy="707886"/>
          </a:xfrm>
          <a:prstGeom prst="rect">
            <a:avLst/>
          </a:prstGeom>
          <a:noFill/>
        </p:spPr>
        <p:txBody>
          <a:bodyPr wrap="square" rtlCol="0">
            <a:spAutoFit/>
          </a:bodyPr>
          <a:lstStyle/>
          <a:p>
            <a:r>
              <a:rPr lang="sv-SE" sz="4000" dirty="0" smtClean="0">
                <a:latin typeface="Minya Nouvelle" pitchFamily="2" charset="0"/>
              </a:rPr>
              <a:t>HTTPS</a:t>
            </a:r>
          </a:p>
        </p:txBody>
      </p:sp>
      <p:sp>
        <p:nvSpPr>
          <p:cNvPr id="17" name="TextBox 16"/>
          <p:cNvSpPr txBox="1"/>
          <p:nvPr/>
        </p:nvSpPr>
        <p:spPr>
          <a:xfrm>
            <a:off x="1259632" y="3053689"/>
            <a:ext cx="1008112" cy="369332"/>
          </a:xfrm>
          <a:prstGeom prst="rect">
            <a:avLst/>
          </a:prstGeom>
          <a:noFill/>
        </p:spPr>
        <p:txBody>
          <a:bodyPr wrap="square" rtlCol="0">
            <a:spAutoFit/>
          </a:bodyPr>
          <a:lstStyle/>
          <a:p>
            <a:r>
              <a:rPr lang="sv-SE" dirty="0" smtClean="0">
                <a:latin typeface="Minya Nouvelle" pitchFamily="2" charset="0"/>
              </a:rPr>
              <a:t>DNS</a:t>
            </a:r>
          </a:p>
        </p:txBody>
      </p:sp>
      <p:sp>
        <p:nvSpPr>
          <p:cNvPr id="18" name="TextBox 17"/>
          <p:cNvSpPr txBox="1"/>
          <p:nvPr/>
        </p:nvSpPr>
        <p:spPr>
          <a:xfrm>
            <a:off x="4284677" y="3053689"/>
            <a:ext cx="936104" cy="369332"/>
          </a:xfrm>
          <a:prstGeom prst="rect">
            <a:avLst/>
          </a:prstGeom>
          <a:noFill/>
        </p:spPr>
        <p:txBody>
          <a:bodyPr wrap="square" rtlCol="0">
            <a:spAutoFit/>
          </a:bodyPr>
          <a:lstStyle/>
          <a:p>
            <a:r>
              <a:rPr lang="sv-SE" dirty="0" smtClean="0">
                <a:latin typeface="Minya Nouvelle" pitchFamily="2" charset="0"/>
              </a:rPr>
              <a:t>POP3</a:t>
            </a:r>
          </a:p>
        </p:txBody>
      </p:sp>
      <p:sp>
        <p:nvSpPr>
          <p:cNvPr id="19" name="TextBox 18"/>
          <p:cNvSpPr txBox="1"/>
          <p:nvPr/>
        </p:nvSpPr>
        <p:spPr>
          <a:xfrm>
            <a:off x="1534240" y="4564988"/>
            <a:ext cx="625492" cy="369332"/>
          </a:xfrm>
          <a:prstGeom prst="rect">
            <a:avLst/>
          </a:prstGeom>
          <a:noFill/>
        </p:spPr>
        <p:txBody>
          <a:bodyPr wrap="none" rtlCol="0">
            <a:spAutoFit/>
          </a:bodyPr>
          <a:lstStyle/>
          <a:p>
            <a:r>
              <a:rPr lang="sv-SE" dirty="0" smtClean="0">
                <a:latin typeface="Minya Nouvelle" pitchFamily="2" charset="0"/>
              </a:rPr>
              <a:t>RDP</a:t>
            </a:r>
          </a:p>
        </p:txBody>
      </p:sp>
      <p:sp>
        <p:nvSpPr>
          <p:cNvPr id="20" name="TextBox 19"/>
          <p:cNvSpPr txBox="1"/>
          <p:nvPr/>
        </p:nvSpPr>
        <p:spPr>
          <a:xfrm>
            <a:off x="2627784" y="3474214"/>
            <a:ext cx="801823" cy="369332"/>
          </a:xfrm>
          <a:prstGeom prst="rect">
            <a:avLst/>
          </a:prstGeom>
          <a:noFill/>
        </p:spPr>
        <p:txBody>
          <a:bodyPr wrap="none" rtlCol="0">
            <a:spAutoFit/>
          </a:bodyPr>
          <a:lstStyle/>
          <a:p>
            <a:r>
              <a:rPr lang="sv-SE" dirty="0" smtClean="0">
                <a:latin typeface="Minya Nouvelle" pitchFamily="2" charset="0"/>
              </a:rPr>
              <a:t>SMTP</a:t>
            </a:r>
          </a:p>
        </p:txBody>
      </p:sp>
      <p:sp>
        <p:nvSpPr>
          <p:cNvPr id="21" name="TextBox 20"/>
          <p:cNvSpPr txBox="1"/>
          <p:nvPr/>
        </p:nvSpPr>
        <p:spPr>
          <a:xfrm>
            <a:off x="570688" y="3831574"/>
            <a:ext cx="611065" cy="369332"/>
          </a:xfrm>
          <a:prstGeom prst="rect">
            <a:avLst/>
          </a:prstGeom>
          <a:noFill/>
        </p:spPr>
        <p:txBody>
          <a:bodyPr wrap="none" rtlCol="0">
            <a:spAutoFit/>
          </a:bodyPr>
          <a:lstStyle/>
          <a:p>
            <a:r>
              <a:rPr lang="sv-SE" dirty="0" smtClean="0">
                <a:latin typeface="Minya Nouvelle" pitchFamily="2" charset="0"/>
              </a:rPr>
              <a:t>SSH</a:t>
            </a:r>
          </a:p>
        </p:txBody>
      </p:sp>
      <p:sp>
        <p:nvSpPr>
          <p:cNvPr id="22" name="TextBox 21"/>
          <p:cNvSpPr txBox="1"/>
          <p:nvPr/>
        </p:nvSpPr>
        <p:spPr>
          <a:xfrm>
            <a:off x="5568447" y="2920216"/>
            <a:ext cx="753732" cy="369332"/>
          </a:xfrm>
          <a:prstGeom prst="rect">
            <a:avLst/>
          </a:prstGeom>
          <a:noFill/>
        </p:spPr>
        <p:txBody>
          <a:bodyPr wrap="none" rtlCol="0">
            <a:spAutoFit/>
          </a:bodyPr>
          <a:lstStyle/>
          <a:p>
            <a:r>
              <a:rPr lang="sv-SE" dirty="0" smtClean="0">
                <a:latin typeface="Minya Nouvelle" pitchFamily="2" charset="0"/>
              </a:rPr>
              <a:t>TFTP</a:t>
            </a:r>
          </a:p>
        </p:txBody>
      </p:sp>
      <p:sp>
        <p:nvSpPr>
          <p:cNvPr id="23" name="TextBox 22"/>
          <p:cNvSpPr txBox="1"/>
          <p:nvPr/>
        </p:nvSpPr>
        <p:spPr>
          <a:xfrm>
            <a:off x="5367149" y="3721596"/>
            <a:ext cx="713400" cy="369332"/>
          </a:xfrm>
          <a:prstGeom prst="rect">
            <a:avLst/>
          </a:prstGeom>
          <a:noFill/>
        </p:spPr>
        <p:txBody>
          <a:bodyPr wrap="none" rtlCol="0">
            <a:spAutoFit/>
          </a:bodyPr>
          <a:lstStyle/>
          <a:p>
            <a:r>
              <a:rPr lang="sv-SE" dirty="0" err="1" smtClean="0">
                <a:latin typeface="Minya Nouvelle" pitchFamily="2" charset="0"/>
              </a:rPr>
              <a:t>Waka</a:t>
            </a:r>
            <a:endParaRPr lang="sv-SE" dirty="0" smtClean="0">
              <a:latin typeface="Minya Nouvelle" pitchFamily="2" charset="0"/>
            </a:endParaRPr>
          </a:p>
        </p:txBody>
      </p:sp>
      <p:sp>
        <p:nvSpPr>
          <p:cNvPr id="24" name="TextBox 23"/>
          <p:cNvSpPr txBox="1"/>
          <p:nvPr/>
        </p:nvSpPr>
        <p:spPr>
          <a:xfrm>
            <a:off x="5671622" y="4769340"/>
            <a:ext cx="817853" cy="369332"/>
          </a:xfrm>
          <a:prstGeom prst="rect">
            <a:avLst/>
          </a:prstGeom>
          <a:noFill/>
        </p:spPr>
        <p:txBody>
          <a:bodyPr wrap="none" rtlCol="0">
            <a:spAutoFit/>
          </a:bodyPr>
          <a:lstStyle/>
          <a:p>
            <a:r>
              <a:rPr lang="sv-SE" dirty="0" smtClean="0">
                <a:latin typeface="Minya Nouvelle" pitchFamily="2" charset="0"/>
              </a:rPr>
              <a:t>MIME</a:t>
            </a:r>
          </a:p>
        </p:txBody>
      </p:sp>
      <p:sp>
        <p:nvSpPr>
          <p:cNvPr id="25" name="TextBox 24"/>
          <p:cNvSpPr txBox="1"/>
          <p:nvPr/>
        </p:nvSpPr>
        <p:spPr>
          <a:xfrm>
            <a:off x="3275856" y="2610118"/>
            <a:ext cx="638316" cy="369332"/>
          </a:xfrm>
          <a:prstGeom prst="rect">
            <a:avLst/>
          </a:prstGeom>
          <a:noFill/>
        </p:spPr>
        <p:txBody>
          <a:bodyPr wrap="none" rtlCol="0">
            <a:spAutoFit/>
          </a:bodyPr>
          <a:lstStyle/>
          <a:p>
            <a:r>
              <a:rPr lang="sv-SE" dirty="0" smtClean="0">
                <a:latin typeface="Minya Nouvelle" pitchFamily="2" charset="0"/>
              </a:rPr>
              <a:t>NFS</a:t>
            </a:r>
          </a:p>
        </p:txBody>
      </p:sp>
      <p:sp>
        <p:nvSpPr>
          <p:cNvPr id="26" name="TextBox 25"/>
          <p:cNvSpPr txBox="1"/>
          <p:nvPr/>
        </p:nvSpPr>
        <p:spPr>
          <a:xfrm>
            <a:off x="2292596" y="2755124"/>
            <a:ext cx="670376" cy="369332"/>
          </a:xfrm>
          <a:prstGeom prst="rect">
            <a:avLst/>
          </a:prstGeom>
          <a:noFill/>
        </p:spPr>
        <p:txBody>
          <a:bodyPr wrap="none" rtlCol="0">
            <a:spAutoFit/>
          </a:bodyPr>
          <a:lstStyle/>
          <a:p>
            <a:r>
              <a:rPr lang="sv-SE" dirty="0" smtClean="0">
                <a:latin typeface="Minya Nouvelle" pitchFamily="2" charset="0"/>
              </a:rPr>
              <a:t>SMB</a:t>
            </a:r>
          </a:p>
        </p:txBody>
      </p:sp>
      <p:sp>
        <p:nvSpPr>
          <p:cNvPr id="27" name="TextBox 26"/>
          <p:cNvSpPr txBox="1"/>
          <p:nvPr/>
        </p:nvSpPr>
        <p:spPr>
          <a:xfrm>
            <a:off x="3752383" y="1304912"/>
            <a:ext cx="992579" cy="369332"/>
          </a:xfrm>
          <a:prstGeom prst="rect">
            <a:avLst/>
          </a:prstGeom>
          <a:noFill/>
        </p:spPr>
        <p:txBody>
          <a:bodyPr wrap="none" rtlCol="0">
            <a:spAutoFit/>
          </a:bodyPr>
          <a:lstStyle/>
          <a:p>
            <a:r>
              <a:rPr lang="sv-SE" dirty="0" err="1" smtClean="0">
                <a:latin typeface="Minya Nouvelle" pitchFamily="2" charset="0"/>
              </a:rPr>
              <a:t>Modbus</a:t>
            </a:r>
            <a:endParaRPr lang="sv-SE" dirty="0" smtClean="0">
              <a:latin typeface="Minya Nouvelle" pitchFamily="2" charset="0"/>
            </a:endParaRPr>
          </a:p>
        </p:txBody>
      </p:sp>
      <p:sp>
        <p:nvSpPr>
          <p:cNvPr id="28" name="TextBox 27"/>
          <p:cNvSpPr txBox="1"/>
          <p:nvPr/>
        </p:nvSpPr>
        <p:spPr>
          <a:xfrm>
            <a:off x="395536" y="2511966"/>
            <a:ext cx="939681" cy="369332"/>
          </a:xfrm>
          <a:prstGeom prst="rect">
            <a:avLst/>
          </a:prstGeom>
          <a:noFill/>
        </p:spPr>
        <p:txBody>
          <a:bodyPr wrap="none" rtlCol="0">
            <a:spAutoFit/>
          </a:bodyPr>
          <a:lstStyle/>
          <a:p>
            <a:r>
              <a:rPr lang="sv-SE" dirty="0" smtClean="0">
                <a:latin typeface="Minya Nouvelle" pitchFamily="2" charset="0"/>
              </a:rPr>
              <a:t>Gopher</a:t>
            </a:r>
          </a:p>
        </p:txBody>
      </p:sp>
      <p:sp>
        <p:nvSpPr>
          <p:cNvPr id="29" name="TextBox 28"/>
          <p:cNvSpPr txBox="1"/>
          <p:nvPr/>
        </p:nvSpPr>
        <p:spPr>
          <a:xfrm>
            <a:off x="2669399" y="4769340"/>
            <a:ext cx="760208" cy="369332"/>
          </a:xfrm>
          <a:prstGeom prst="rect">
            <a:avLst/>
          </a:prstGeom>
          <a:noFill/>
        </p:spPr>
        <p:txBody>
          <a:bodyPr wrap="none" rtlCol="0">
            <a:spAutoFit/>
          </a:bodyPr>
          <a:lstStyle/>
          <a:p>
            <a:r>
              <a:rPr lang="sv-SE" dirty="0" smtClean="0">
                <a:latin typeface="Minya Nouvelle" pitchFamily="2" charset="0"/>
              </a:rPr>
              <a:t>LDAP</a:t>
            </a:r>
          </a:p>
        </p:txBody>
      </p:sp>
      <p:sp>
        <p:nvSpPr>
          <p:cNvPr id="30" name="TextBox 29"/>
          <p:cNvSpPr txBox="1"/>
          <p:nvPr/>
        </p:nvSpPr>
        <p:spPr>
          <a:xfrm>
            <a:off x="2266121" y="4090928"/>
            <a:ext cx="1292020" cy="369332"/>
          </a:xfrm>
          <a:prstGeom prst="rect">
            <a:avLst/>
          </a:prstGeom>
          <a:noFill/>
        </p:spPr>
        <p:txBody>
          <a:bodyPr wrap="none" rtlCol="0">
            <a:spAutoFit/>
          </a:bodyPr>
          <a:lstStyle/>
          <a:p>
            <a:r>
              <a:rPr lang="sv-SE" dirty="0" err="1" smtClean="0">
                <a:latin typeface="Minya Nouvelle" pitchFamily="2" charset="0"/>
              </a:rPr>
              <a:t>BitTorrent</a:t>
            </a:r>
            <a:endParaRPr lang="sv-SE" dirty="0" smtClean="0">
              <a:latin typeface="Minya Nouvelle" pitchFamily="2" charset="0"/>
            </a:endParaRPr>
          </a:p>
        </p:txBody>
      </p:sp>
      <p:sp>
        <p:nvSpPr>
          <p:cNvPr id="31" name="TextBox 30"/>
          <p:cNvSpPr txBox="1"/>
          <p:nvPr/>
        </p:nvSpPr>
        <p:spPr>
          <a:xfrm>
            <a:off x="4943789" y="2385792"/>
            <a:ext cx="633507" cy="369332"/>
          </a:xfrm>
          <a:prstGeom prst="rect">
            <a:avLst/>
          </a:prstGeom>
          <a:noFill/>
        </p:spPr>
        <p:txBody>
          <a:bodyPr wrap="none" rtlCol="0">
            <a:spAutoFit/>
          </a:bodyPr>
          <a:lstStyle/>
          <a:p>
            <a:r>
              <a:rPr lang="sv-SE" dirty="0" smtClean="0">
                <a:latin typeface="Minya Nouvelle" pitchFamily="2" charset="0"/>
              </a:rPr>
              <a:t>RPC</a:t>
            </a:r>
          </a:p>
        </p:txBody>
      </p:sp>
    </p:spTree>
    <p:extLst>
      <p:ext uri="{BB962C8B-B14F-4D97-AF65-F5344CB8AC3E}">
        <p14:creationId xmlns:p14="http://schemas.microsoft.com/office/powerpoint/2010/main" val="384620345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Klient/serversystem</a:t>
            </a:r>
            <a:endParaRPr lang="sv-SE" dirty="0"/>
          </a:p>
        </p:txBody>
      </p:sp>
      <p:pic>
        <p:nvPicPr>
          <p:cNvPr id="4" name="Picture 4" descr="S:\dfm\info\icons\v-collections\v_collections_png\computer_network_security\256x256\shadow\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21396"/>
            <a:ext cx="1944216" cy="19442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5" descr="S:\dfm\info\icons\v-collections\v_collections_png\computer_network_security\128x128\shadow\workpla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1977378"/>
            <a:ext cx="1728192" cy="1728194"/>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2523728" y="2747663"/>
            <a:ext cx="4032448" cy="792088"/>
          </a:xfrm>
          <a:prstGeom prst="rightArrow">
            <a:avLst/>
          </a:prstGeom>
          <a:ln>
            <a:tailEnd type="arrow"/>
          </a:ln>
        </p:spPr>
        <p:style>
          <a:lnRef idx="1">
            <a:schemeClr val="accent6"/>
          </a:lnRef>
          <a:fillRef idx="2">
            <a:schemeClr val="accent6"/>
          </a:fillRef>
          <a:effectRef idx="1">
            <a:schemeClr val="accent6"/>
          </a:effectRef>
          <a:fontRef idx="minor">
            <a:schemeClr val="dk1"/>
          </a:fontRef>
        </p:style>
        <p:txBody>
          <a:bodyPr rtlCol="0" anchor="ctr"/>
          <a:lstStyle/>
          <a:p>
            <a:pPr algn="ctr"/>
            <a:r>
              <a:rPr lang="sv-SE" b="1" dirty="0" smtClean="0">
                <a:latin typeface="Minya Nouvelle" charset="0"/>
              </a:rPr>
              <a:t>Svar (</a:t>
            </a:r>
            <a:r>
              <a:rPr lang="sv-SE" b="1" dirty="0" err="1" smtClean="0">
                <a:latin typeface="Minya Nouvelle" charset="0"/>
              </a:rPr>
              <a:t>response</a:t>
            </a:r>
            <a:r>
              <a:rPr lang="sv-SE" b="1" dirty="0" smtClean="0">
                <a:latin typeface="Minya Nouvelle" charset="0"/>
              </a:rPr>
              <a:t>)</a:t>
            </a:r>
            <a:endParaRPr lang="sv-SE" b="1" dirty="0">
              <a:latin typeface="Minya Nouvelle" charset="0"/>
            </a:endParaRPr>
          </a:p>
        </p:txBody>
      </p:sp>
      <p:sp>
        <p:nvSpPr>
          <p:cNvPr id="10" name="Right Arrow 9"/>
          <p:cNvSpPr/>
          <p:nvPr/>
        </p:nvSpPr>
        <p:spPr>
          <a:xfrm flipH="1">
            <a:off x="2501618" y="1921396"/>
            <a:ext cx="4032448" cy="792088"/>
          </a:xfrm>
          <a:prstGeom prst="rightArrow">
            <a:avLst/>
          </a:prstGeom>
          <a:ln>
            <a:tailEnd type="arrow"/>
          </a:ln>
        </p:spPr>
        <p:style>
          <a:lnRef idx="1">
            <a:schemeClr val="accent6"/>
          </a:lnRef>
          <a:fillRef idx="2">
            <a:schemeClr val="accent6"/>
          </a:fillRef>
          <a:effectRef idx="1">
            <a:schemeClr val="accent6"/>
          </a:effectRef>
          <a:fontRef idx="minor">
            <a:schemeClr val="dk1"/>
          </a:fontRef>
        </p:style>
        <p:txBody>
          <a:bodyPr rtlCol="0" anchor="ctr"/>
          <a:lstStyle/>
          <a:p>
            <a:pPr algn="ctr"/>
            <a:r>
              <a:rPr lang="sv-SE" b="1" dirty="0" smtClean="0">
                <a:latin typeface="Minya Nouvelle" charset="0"/>
              </a:rPr>
              <a:t>Förfrågan (</a:t>
            </a:r>
            <a:r>
              <a:rPr lang="sv-SE" b="1" dirty="0" err="1" smtClean="0">
                <a:latin typeface="Minya Nouvelle" charset="0"/>
              </a:rPr>
              <a:t>request</a:t>
            </a:r>
            <a:r>
              <a:rPr lang="sv-SE" b="1" dirty="0" smtClean="0">
                <a:latin typeface="Minya Nouvelle" charset="0"/>
              </a:rPr>
              <a:t>)</a:t>
            </a:r>
            <a:endParaRPr lang="sv-SE" b="1" dirty="0">
              <a:latin typeface="Minya Nouvelle" charset="0"/>
            </a:endParaRPr>
          </a:p>
        </p:txBody>
      </p:sp>
      <p:sp>
        <p:nvSpPr>
          <p:cNvPr id="11" name="TextBox 10"/>
          <p:cNvSpPr txBox="1"/>
          <p:nvPr/>
        </p:nvSpPr>
        <p:spPr>
          <a:xfrm>
            <a:off x="7800168" y="1201316"/>
            <a:ext cx="865943" cy="369332"/>
          </a:xfrm>
          <a:prstGeom prst="rect">
            <a:avLst/>
          </a:prstGeom>
          <a:noFill/>
        </p:spPr>
        <p:txBody>
          <a:bodyPr wrap="none" rtlCol="0">
            <a:spAutoFit/>
          </a:bodyPr>
          <a:lstStyle/>
          <a:p>
            <a:r>
              <a:rPr lang="sv-SE" dirty="0" smtClean="0">
                <a:solidFill>
                  <a:srgbClr val="FF0000"/>
                </a:solidFill>
                <a:latin typeface="Minya Nouvelle" pitchFamily="2" charset="0"/>
              </a:rPr>
              <a:t>Klient</a:t>
            </a:r>
          </a:p>
        </p:txBody>
      </p:sp>
      <p:sp>
        <p:nvSpPr>
          <p:cNvPr id="12" name="TextBox 11"/>
          <p:cNvSpPr txBox="1"/>
          <p:nvPr/>
        </p:nvSpPr>
        <p:spPr>
          <a:xfrm>
            <a:off x="827584" y="1172628"/>
            <a:ext cx="845103" cy="369332"/>
          </a:xfrm>
          <a:prstGeom prst="rect">
            <a:avLst/>
          </a:prstGeom>
          <a:noFill/>
        </p:spPr>
        <p:txBody>
          <a:bodyPr wrap="none" rtlCol="0">
            <a:spAutoFit/>
          </a:bodyPr>
          <a:lstStyle/>
          <a:p>
            <a:r>
              <a:rPr lang="sv-SE" dirty="0" smtClean="0">
                <a:solidFill>
                  <a:srgbClr val="FF0000"/>
                </a:solidFill>
                <a:latin typeface="Minya Nouvelle" pitchFamily="2" charset="0"/>
              </a:rPr>
              <a:t>Server</a:t>
            </a:r>
          </a:p>
        </p:txBody>
      </p:sp>
      <p:sp>
        <p:nvSpPr>
          <p:cNvPr id="13" name="Freeform 12"/>
          <p:cNvSpPr/>
          <p:nvPr/>
        </p:nvSpPr>
        <p:spPr>
          <a:xfrm>
            <a:off x="367422" y="1331843"/>
            <a:ext cx="487343" cy="646044"/>
          </a:xfrm>
          <a:custGeom>
            <a:avLst/>
            <a:gdLst>
              <a:gd name="connsiteX0" fmla="*/ 487343 w 487343"/>
              <a:gd name="connsiteY0" fmla="*/ 0 h 646044"/>
              <a:gd name="connsiteX1" fmla="*/ 326 w 487343"/>
              <a:gd name="connsiteY1" fmla="*/ 218661 h 646044"/>
              <a:gd name="connsiteX2" fmla="*/ 427708 w 487343"/>
              <a:gd name="connsiteY2" fmla="*/ 646044 h 646044"/>
            </a:gdLst>
            <a:ahLst/>
            <a:cxnLst>
              <a:cxn ang="0">
                <a:pos x="connsiteX0" y="connsiteY0"/>
              </a:cxn>
              <a:cxn ang="0">
                <a:pos x="connsiteX1" y="connsiteY1"/>
              </a:cxn>
              <a:cxn ang="0">
                <a:pos x="connsiteX2" y="connsiteY2"/>
              </a:cxn>
            </a:cxnLst>
            <a:rect l="l" t="t" r="r" b="b"/>
            <a:pathLst>
              <a:path w="487343" h="646044">
                <a:moveTo>
                  <a:pt x="487343" y="0"/>
                </a:moveTo>
                <a:cubicBezTo>
                  <a:pt x="248804" y="55493"/>
                  <a:pt x="10265" y="110987"/>
                  <a:pt x="326" y="218661"/>
                </a:cubicBezTo>
                <a:cubicBezTo>
                  <a:pt x="-9613" y="326335"/>
                  <a:pt x="209047" y="486189"/>
                  <a:pt x="427708" y="646044"/>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 name="Freeform 14"/>
          <p:cNvSpPr/>
          <p:nvPr/>
        </p:nvSpPr>
        <p:spPr>
          <a:xfrm>
            <a:off x="8358809" y="1500809"/>
            <a:ext cx="379272" cy="834887"/>
          </a:xfrm>
          <a:custGeom>
            <a:avLst/>
            <a:gdLst>
              <a:gd name="connsiteX0" fmla="*/ 0 w 379272"/>
              <a:gd name="connsiteY0" fmla="*/ 0 h 834887"/>
              <a:gd name="connsiteX1" fmla="*/ 357808 w 379272"/>
              <a:gd name="connsiteY1" fmla="*/ 427382 h 834887"/>
              <a:gd name="connsiteX2" fmla="*/ 308113 w 379272"/>
              <a:gd name="connsiteY2" fmla="*/ 834887 h 834887"/>
            </a:gdLst>
            <a:ahLst/>
            <a:cxnLst>
              <a:cxn ang="0">
                <a:pos x="connsiteX0" y="connsiteY0"/>
              </a:cxn>
              <a:cxn ang="0">
                <a:pos x="connsiteX1" y="connsiteY1"/>
              </a:cxn>
              <a:cxn ang="0">
                <a:pos x="connsiteX2" y="connsiteY2"/>
              </a:cxn>
            </a:cxnLst>
            <a:rect l="l" t="t" r="r" b="b"/>
            <a:pathLst>
              <a:path w="379272" h="834887">
                <a:moveTo>
                  <a:pt x="0" y="0"/>
                </a:moveTo>
                <a:cubicBezTo>
                  <a:pt x="153228" y="144117"/>
                  <a:pt x="306456" y="288234"/>
                  <a:pt x="357808" y="427382"/>
                </a:cubicBezTo>
                <a:cubicBezTo>
                  <a:pt x="409160" y="566530"/>
                  <a:pt x="358636" y="700708"/>
                  <a:pt x="308113" y="834887"/>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pic>
        <p:nvPicPr>
          <p:cNvPr id="12290" name="Picture 2" descr="S:\dfm\info\icons\v-collections\v_collections_png\software_graphics_media\64x64\shadow\code_ph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672" y="38656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S:\dfm\info\icons\v-collections\v_collections_png\software_graphics_media\64x64\shadow\code_rub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8353" y="380197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S:\dfm\info\icons\v-collections\v_collections_png\software_graphics_media\64x64\shadow\code_colo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472" y="48478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S:\dfm\info\icons\v-collections\v_collections_png\software_graphics_media\64x64\shadow\code_javascrip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4952" y="48478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S:\dfm\info\icons\v-collections\v_collections_png\software_graphics_media\64x64\shadow\code_colo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3042" y="3608074"/>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146247" y="4153644"/>
            <a:ext cx="785793" cy="369332"/>
          </a:xfrm>
          <a:prstGeom prst="rect">
            <a:avLst/>
          </a:prstGeom>
          <a:noFill/>
        </p:spPr>
        <p:txBody>
          <a:bodyPr wrap="none" rtlCol="0">
            <a:spAutoFit/>
          </a:bodyPr>
          <a:lstStyle/>
          <a:p>
            <a:r>
              <a:rPr lang="sv-SE" dirty="0" smtClean="0">
                <a:latin typeface="Minya Nouvelle" pitchFamily="2" charset="0"/>
              </a:rPr>
              <a:t>.html</a:t>
            </a:r>
          </a:p>
        </p:txBody>
      </p:sp>
      <p:pic>
        <p:nvPicPr>
          <p:cNvPr id="12302" name="Picture 14" descr="S:\dfm\info\icons\v-collections\v_collections_png\software_graphics_media\48x48\shadow\photo_landscape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2450" y="42466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S:\dfm\info\icons\v-collections\v_collections_png\software_graphics_media\48x48\shadow\photo_landscap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272" y="45514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S:\dfm\info\icons\v-collections\v_collections_png\software_graphics_media\64x64\shadow\code_csharp.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7887" y="44752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S:\dfm\info\icons\v-collections\v_collections_png\software_graphics_media\48x48\shadow\film.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83901" y="356155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308" name="Picture 20" descr="S:\dfm\info\icons\v-collections\v_collections_png\objects_people_industries\24x24\plain\gea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5572" y="3865612"/>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S:\dfm\info\icons\v-collections\v_collections_png\objects_people_industries\24x24\plain\gea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8353" y="379857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312" name="Picture 24" descr="S:\dfm\info\icons\v-collections\v_collections_png\objects_people_industries\24x24\plain\gea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9345" y="4460927"/>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S:\dfm\info\icons\v-collections\v_collections_png\software_graphics_media\48x48\shadow\photo_landscape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5548" y="4549379"/>
            <a:ext cx="442226" cy="4422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S:\dfm\info\icons\v-collections\v_collections_png\software_graphics_media\48x48\shadow\photo_landscap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7260" y="4494280"/>
            <a:ext cx="301527" cy="30152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S:\dfm\info\icons\v-collections\v_collections_png\software_graphics_media\64x64\shadow\code_javascrip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1543" y="4733725"/>
            <a:ext cx="430982" cy="43098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dfm\info\icons\v-collections\v_collections_png\software_graphics_media\256x256\shadow\palette.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58947" y="4491821"/>
            <a:ext cx="275201" cy="275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032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style.rotation</p:attrName>
                                        </p:attrNameLst>
                                      </p:cBhvr>
                                      <p:tavLst>
                                        <p:tav tm="0">
                                          <p:val>
                                            <p:fltVal val="90"/>
                                          </p:val>
                                        </p:tav>
                                        <p:tav tm="100000">
                                          <p:val>
                                            <p:fltVal val="0"/>
                                          </p:val>
                                        </p:tav>
                                      </p:tavLst>
                                    </p:anim>
                                    <p:animEffect transition="in" filter="fade">
                                      <p:cBhvr>
                                        <p:cTn id="18" dur="1000"/>
                                        <p:tgtEl>
                                          <p:spTgt spid="6"/>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par>
                          <p:cTn id="39" fill="hold">
                            <p:stCondLst>
                              <p:cond delay="3500"/>
                            </p:stCondLst>
                            <p:childTnLst>
                              <p:par>
                                <p:cTn id="40" presetID="10" presetClass="entr" presetSubtype="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Klientsideskript</a:t>
            </a:r>
            <a:endParaRPr lang="sv-SE" dirty="0"/>
          </a:p>
        </p:txBody>
      </p:sp>
      <p:sp>
        <p:nvSpPr>
          <p:cNvPr id="3" name="Subtitle 2"/>
          <p:cNvSpPr>
            <a:spLocks noGrp="1"/>
          </p:cNvSpPr>
          <p:nvPr>
            <p:ph type="subTitle" idx="1"/>
          </p:nvPr>
        </p:nvSpPr>
        <p:spPr>
          <a:xfrm>
            <a:off x="714348" y="1309676"/>
            <a:ext cx="6400800" cy="3564047"/>
          </a:xfrm>
        </p:spPr>
        <p:txBody>
          <a:bodyPr/>
          <a:lstStyle/>
          <a:p>
            <a:pPr marL="342900" indent="-342900">
              <a:buFont typeface="Arial" pitchFamily="34" charset="0"/>
              <a:buChar char="•"/>
            </a:pPr>
            <a:r>
              <a:rPr lang="sv-SE" dirty="0" smtClean="0"/>
              <a:t>Kod som talar om hur webbläsaren ska uppföra sig (</a:t>
            </a:r>
            <a:r>
              <a:rPr lang="sv-SE" dirty="0" err="1" smtClean="0"/>
              <a:t>behavior</a:t>
            </a:r>
            <a:r>
              <a:rPr lang="sv-SE" dirty="0" smtClean="0"/>
              <a:t>)</a:t>
            </a:r>
          </a:p>
          <a:p>
            <a:pPr marL="342900" indent="-342900">
              <a:buFont typeface="Arial" pitchFamily="34" charset="0"/>
              <a:buChar char="•"/>
            </a:pPr>
            <a:r>
              <a:rPr lang="sv-SE" dirty="0" smtClean="0"/>
              <a:t>JavaScript</a:t>
            </a:r>
          </a:p>
          <a:p>
            <a:pPr marL="342900" indent="-342900">
              <a:buFont typeface="Arial" pitchFamily="34" charset="0"/>
              <a:buChar char="•"/>
            </a:pPr>
            <a:r>
              <a:rPr lang="sv-SE" dirty="0" smtClean="0"/>
              <a:t>En viktig del av HTML5 </a:t>
            </a:r>
          </a:p>
          <a:p>
            <a:pPr marL="342900" indent="-342900">
              <a:buFont typeface="Arial" pitchFamily="34" charset="0"/>
              <a:buChar char="•"/>
            </a:pPr>
            <a:r>
              <a:rPr lang="sv-SE" dirty="0" smtClean="0"/>
              <a:t>Möjliggör webbapplikationer</a:t>
            </a:r>
          </a:p>
          <a:p>
            <a:pPr marL="342900" indent="-342900">
              <a:buFont typeface="Arial" pitchFamily="34" charset="0"/>
              <a:buChar char="•"/>
            </a:pPr>
            <a:endParaRPr lang="sv-SE" dirty="0"/>
          </a:p>
        </p:txBody>
      </p:sp>
      <p:pic>
        <p:nvPicPr>
          <p:cNvPr id="14338" name="Picture 2" descr="S:\dfm\info\icons\v-collections\v_collections_png\basic_foundation\64x64\shadow\magic_w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2400" y="2652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 descr="S:\dfm\info\icons\v-collections\v_collections_png\computer_network_security\128x128\shadow\workpla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79512" y="265212"/>
            <a:ext cx="982588" cy="98258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dfm\info\icons\v-collections\v_collections_png\software_graphics_media\128x128\shadow\code_javascrip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000" y="3865612"/>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5412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Serversideskript</a:t>
            </a:r>
            <a:endParaRPr lang="sv-SE" dirty="0"/>
          </a:p>
        </p:txBody>
      </p:sp>
      <p:sp>
        <p:nvSpPr>
          <p:cNvPr id="9" name="Subtitle 2"/>
          <p:cNvSpPr>
            <a:spLocks noGrp="1"/>
          </p:cNvSpPr>
          <p:nvPr>
            <p:ph type="subTitle" idx="1"/>
          </p:nvPr>
        </p:nvSpPr>
        <p:spPr>
          <a:xfrm>
            <a:off x="714348" y="2137420"/>
            <a:ext cx="6400800" cy="2803375"/>
          </a:xfrm>
        </p:spPr>
        <p:txBody>
          <a:bodyPr/>
          <a:lstStyle/>
          <a:p>
            <a:pPr marL="342900" indent="-342900">
              <a:buFont typeface="Arial" pitchFamily="34" charset="0"/>
              <a:buChar char="•"/>
            </a:pPr>
            <a:r>
              <a:rPr lang="sv-SE" dirty="0" smtClean="0"/>
              <a:t>Programmering på webbservern</a:t>
            </a:r>
          </a:p>
          <a:p>
            <a:pPr marL="342900" indent="-342900">
              <a:buFont typeface="Arial" pitchFamily="34" charset="0"/>
              <a:buChar char="•"/>
            </a:pPr>
            <a:r>
              <a:rPr lang="sv-SE" dirty="0" smtClean="0"/>
              <a:t>Oberoende av klientens mjukvara</a:t>
            </a:r>
          </a:p>
          <a:p>
            <a:pPr marL="342900" indent="-342900">
              <a:buFont typeface="Arial" pitchFamily="34" charset="0"/>
              <a:buChar char="•"/>
            </a:pPr>
            <a:r>
              <a:rPr lang="sv-SE" dirty="0" smtClean="0"/>
              <a:t>PHP, ASP.NET, </a:t>
            </a:r>
            <a:r>
              <a:rPr lang="sv-SE" dirty="0" err="1" smtClean="0"/>
              <a:t>RoR</a:t>
            </a:r>
            <a:r>
              <a:rPr lang="sv-SE" dirty="0" smtClean="0"/>
              <a:t>, JSP, </a:t>
            </a:r>
            <a:r>
              <a:rPr lang="sv-SE" dirty="0" err="1" smtClean="0"/>
              <a:t>Python</a:t>
            </a:r>
            <a:r>
              <a:rPr lang="sv-SE" dirty="0" smtClean="0"/>
              <a:t>, </a:t>
            </a:r>
            <a:r>
              <a:rPr lang="sv-SE" dirty="0" err="1" smtClean="0"/>
              <a:t>Node</a:t>
            </a:r>
            <a:r>
              <a:rPr lang="sv-SE" dirty="0" err="1" smtClean="0"/>
              <a:t>.js</a:t>
            </a:r>
            <a:r>
              <a:rPr lang="sv-SE" dirty="0" smtClean="0"/>
              <a:t>.</a:t>
            </a:r>
            <a:r>
              <a:rPr lang="sv-SE" dirty="0" smtClean="0"/>
              <a:t>...</a:t>
            </a:r>
          </a:p>
          <a:p>
            <a:pPr marL="342900" indent="-342900">
              <a:buFont typeface="Arial" pitchFamily="34" charset="0"/>
              <a:buChar char="•"/>
            </a:pPr>
            <a:r>
              <a:rPr lang="sv-SE" dirty="0" smtClean="0"/>
              <a:t>Säkerhet</a:t>
            </a:r>
          </a:p>
        </p:txBody>
      </p:sp>
      <p:pic>
        <p:nvPicPr>
          <p:cNvPr id="4" name="Picture 4" descr="S:\dfm\info\icons\v-collections\v_collections_png\computer_network_security\256x256\shadow\serv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79512" y="265212"/>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S:\dfm\info\icons\v-collections\v_collections_png\software_graphics_media\64x64\shadow\code_rub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372159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S:\dfm\info\icons\v-collections\v_collections_png\software_graphics_media\64x64\shadow\code_cshar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5552" y="415364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S:\dfm\info\icons\v-collections\v_collections_png\software_graphics_media\64x64\shadow\code_jav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0628" y="433119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S:\dfm\info\icons\v-collections\v_collections_png\software_graphics_media\64x64\shadow\code_ph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3831" y="4763244"/>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90298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Datalagring</a:t>
            </a:r>
            <a:endParaRPr lang="sv-SE" dirty="0"/>
          </a:p>
        </p:txBody>
      </p:sp>
      <p:sp>
        <p:nvSpPr>
          <p:cNvPr id="5" name="Subtitle 2"/>
          <p:cNvSpPr>
            <a:spLocks noGrp="1"/>
          </p:cNvSpPr>
          <p:nvPr>
            <p:ph type="subTitle" idx="1"/>
          </p:nvPr>
        </p:nvSpPr>
        <p:spPr>
          <a:xfrm>
            <a:off x="979512" y="1458629"/>
            <a:ext cx="6400800" cy="3631119"/>
          </a:xfrm>
        </p:spPr>
        <p:txBody>
          <a:bodyPr/>
          <a:lstStyle/>
          <a:p>
            <a:pPr marL="342900" indent="-342900">
              <a:buFont typeface="Arial" pitchFamily="34" charset="0"/>
              <a:buChar char="•"/>
            </a:pPr>
            <a:r>
              <a:rPr lang="sv-SE" dirty="0" smtClean="0"/>
              <a:t>Någonstans att spara vår data</a:t>
            </a:r>
            <a:br>
              <a:rPr lang="sv-SE" dirty="0" smtClean="0"/>
            </a:br>
            <a:endParaRPr lang="sv-SE" dirty="0" smtClean="0"/>
          </a:p>
          <a:p>
            <a:pPr marL="342900" indent="-342900">
              <a:buFont typeface="Arial" pitchFamily="34" charset="0"/>
              <a:buChar char="•"/>
            </a:pPr>
            <a:r>
              <a:rPr lang="sv-SE" dirty="0" smtClean="0"/>
              <a:t>SQL är en standard för att hantera data lagrad i </a:t>
            </a:r>
            <a:r>
              <a:rPr lang="sv-SE" dirty="0" smtClean="0"/>
              <a:t>databaser</a:t>
            </a:r>
          </a:p>
          <a:p>
            <a:pPr marL="342900" indent="-342900">
              <a:buFont typeface="Arial" pitchFamily="34" charset="0"/>
              <a:buChar char="•"/>
            </a:pPr>
            <a:endParaRPr lang="sv-SE" dirty="0"/>
          </a:p>
          <a:p>
            <a:pPr marL="342900" indent="-342900">
              <a:buFont typeface="Arial" pitchFamily="34" charset="0"/>
              <a:buChar char="•"/>
            </a:pPr>
            <a:r>
              <a:rPr lang="sv-SE" dirty="0" err="1" smtClean="0"/>
              <a:t>NoSQL</a:t>
            </a:r>
            <a:r>
              <a:rPr lang="sv-SE" dirty="0" smtClean="0"/>
              <a:t> allt mer populärt</a:t>
            </a:r>
            <a:endParaRPr lang="sv-SE" dirty="0"/>
          </a:p>
        </p:txBody>
      </p:sp>
      <p:pic>
        <p:nvPicPr>
          <p:cNvPr id="16386" name="Picture 2" descr="S:\dfm\info\icons\v-collections\v_collections_png\business_finance_data\128x128\shadow\data_cop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5212"/>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70267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13"/>
          <p:cNvSpPr>
            <a:spLocks noChangeArrowheads="1"/>
          </p:cNvSpPr>
          <p:nvPr/>
        </p:nvSpPr>
        <p:spPr bwMode="auto">
          <a:xfrm>
            <a:off x="578738" y="2504180"/>
            <a:ext cx="5616000" cy="972000"/>
          </a:xfrm>
          <a:prstGeom prst="roundRect">
            <a:avLst>
              <a:gd name="adj" fmla="val 16667"/>
            </a:avLst>
          </a:prstGeom>
          <a:solidFill>
            <a:srgbClr val="DAEDEF">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2" name="Title 1"/>
          <p:cNvSpPr>
            <a:spLocks noGrp="1"/>
          </p:cNvSpPr>
          <p:nvPr>
            <p:ph type="ctrTitle"/>
          </p:nvPr>
        </p:nvSpPr>
        <p:spPr/>
        <p:txBody>
          <a:bodyPr/>
          <a:lstStyle/>
          <a:p>
            <a:r>
              <a:rPr lang="sv-SE" dirty="0" smtClean="0"/>
              <a:t>Klientsidan</a:t>
            </a:r>
            <a:endParaRPr lang="sv-SE" dirty="0"/>
          </a:p>
        </p:txBody>
      </p:sp>
      <p:pic>
        <p:nvPicPr>
          <p:cNvPr id="15" name="Picture 20" descr="P:\Icons\128x128\shadow\text_tree.png"/>
          <p:cNvPicPr>
            <a:picLocks noChangeAspect="1" noChangeArrowheads="1"/>
          </p:cNvPicPr>
          <p:nvPr/>
        </p:nvPicPr>
        <p:blipFill>
          <a:blip r:embed="rId2" cstate="print"/>
          <a:srcRect/>
          <a:stretch>
            <a:fillRect/>
          </a:stretch>
        </p:blipFill>
        <p:spPr bwMode="auto">
          <a:xfrm>
            <a:off x="5120985" y="2652796"/>
            <a:ext cx="673995" cy="673996"/>
          </a:xfrm>
          <a:prstGeom prst="rect">
            <a:avLst/>
          </a:prstGeom>
          <a:noFill/>
          <a:ln w="9525">
            <a:noFill/>
            <a:miter lim="800000"/>
            <a:headEnd/>
            <a:tailEnd/>
          </a:ln>
        </p:spPr>
      </p:pic>
      <p:sp>
        <p:nvSpPr>
          <p:cNvPr id="16" name="AutoShape 15"/>
          <p:cNvSpPr>
            <a:spLocks noChangeArrowheads="1"/>
          </p:cNvSpPr>
          <p:nvPr/>
        </p:nvSpPr>
        <p:spPr bwMode="auto">
          <a:xfrm>
            <a:off x="578737" y="1201316"/>
            <a:ext cx="5616000" cy="972000"/>
          </a:xfrm>
          <a:prstGeom prst="roundRect">
            <a:avLst>
              <a:gd name="adj" fmla="val 16667"/>
            </a:avLst>
          </a:prstGeom>
          <a:solidFill>
            <a:srgbClr val="BBE0E3">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7" name="Picture 21" descr="P:\Icons\128x128\shadow\palette2.png"/>
          <p:cNvPicPr>
            <a:picLocks noChangeAspect="1" noChangeArrowheads="1"/>
          </p:cNvPicPr>
          <p:nvPr/>
        </p:nvPicPr>
        <p:blipFill>
          <a:blip r:embed="rId3" cstate="print"/>
          <a:srcRect/>
          <a:stretch>
            <a:fillRect/>
          </a:stretch>
        </p:blipFill>
        <p:spPr bwMode="auto">
          <a:xfrm>
            <a:off x="5061204" y="1322735"/>
            <a:ext cx="729162" cy="729162"/>
          </a:xfrm>
          <a:prstGeom prst="rect">
            <a:avLst/>
          </a:prstGeom>
          <a:noFill/>
          <a:ln w="9525">
            <a:noFill/>
            <a:miter lim="800000"/>
            <a:headEnd/>
            <a:tailEnd/>
          </a:ln>
        </p:spPr>
      </p:pic>
      <p:sp>
        <p:nvSpPr>
          <p:cNvPr id="22" name="Text Box 14"/>
          <p:cNvSpPr txBox="1">
            <a:spLocks noChangeArrowheads="1"/>
          </p:cNvSpPr>
          <p:nvPr/>
        </p:nvSpPr>
        <p:spPr bwMode="auto">
          <a:xfrm>
            <a:off x="-468560" y="1534916"/>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Presentation </a:t>
            </a:r>
            <a:r>
              <a:rPr kumimoji="0" lang="sv-SE" sz="1800" b="0" i="0" u="none" strike="noStrike" kern="0" cap="none" spc="0" normalizeH="0" baseline="0" noProof="0" dirty="0">
                <a:ln>
                  <a:noFill/>
                </a:ln>
                <a:solidFill>
                  <a:sysClr val="windowText" lastClr="000000"/>
                </a:solidFill>
                <a:effectLst/>
                <a:uLnTx/>
                <a:uFillTx/>
              </a:rPr>
              <a:t>(CSS)</a:t>
            </a:r>
          </a:p>
        </p:txBody>
      </p:sp>
      <p:sp>
        <p:nvSpPr>
          <p:cNvPr id="23" name="Text Box 12"/>
          <p:cNvSpPr txBox="1">
            <a:spLocks noChangeArrowheads="1"/>
          </p:cNvSpPr>
          <p:nvPr/>
        </p:nvSpPr>
        <p:spPr bwMode="auto">
          <a:xfrm>
            <a:off x="-468560" y="2807192"/>
            <a:ext cx="6985000" cy="3693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Struktur </a:t>
            </a:r>
            <a:r>
              <a:rPr kumimoji="0" lang="sv-SE" sz="1800" b="0" i="0" u="none" strike="noStrike" kern="0" cap="none" spc="0" normalizeH="0" baseline="0" noProof="0" dirty="0" smtClean="0">
                <a:ln>
                  <a:noFill/>
                </a:ln>
                <a:solidFill>
                  <a:sysClr val="windowText" lastClr="000000"/>
                </a:solidFill>
                <a:effectLst/>
                <a:uLnTx/>
                <a:uFillTx/>
              </a:rPr>
              <a:t>(HTML</a:t>
            </a:r>
            <a:r>
              <a:rPr kumimoji="0" lang="sv-SE" sz="1800" b="0" i="0" u="none" strike="noStrike" kern="0" cap="none" spc="0" normalizeH="0" baseline="0" noProof="0" dirty="0">
                <a:ln>
                  <a:noFill/>
                </a:ln>
                <a:solidFill>
                  <a:sysClr val="windowText" lastClr="000000"/>
                </a:solidFill>
                <a:effectLst/>
                <a:uLnTx/>
                <a:uFillTx/>
              </a:rPr>
              <a:t>)</a:t>
            </a:r>
          </a:p>
        </p:txBody>
      </p:sp>
      <p:pic>
        <p:nvPicPr>
          <p:cNvPr id="1026" name="Picture 2" descr="http://www.w3.org/html/logo/downloads/HTML5_Logo_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440" y="1287137"/>
            <a:ext cx="2190507" cy="21905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5" descr="S:\dfm\info\icons\v-collections\v_collections_png\computer_network_security\128x128\shadow\workpla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79512" y="265212"/>
            <a:ext cx="982588" cy="9825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dfm\info\icons\v-collections\v_collections_png\computer_network_security\256x256\shadow\serv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3717" y="3926464"/>
            <a:ext cx="1451316" cy="14513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5" descr="S:\dfm\info\icons\v-collections\v_collections_png\computer_network_security\128x128\shadow\workpla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6990" y="3926464"/>
            <a:ext cx="1363282" cy="136328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0" descr="P:\Icons\128x128\shadow\text_tree.png"/>
          <p:cNvPicPr>
            <a:picLocks noChangeAspect="1" noChangeArrowheads="1"/>
          </p:cNvPicPr>
          <p:nvPr/>
        </p:nvPicPr>
        <p:blipFill>
          <a:blip r:embed="rId2" cstate="print"/>
          <a:srcRect/>
          <a:stretch>
            <a:fillRect/>
          </a:stretch>
        </p:blipFill>
        <p:spPr bwMode="auto">
          <a:xfrm rot="492837">
            <a:off x="6428523" y="4256212"/>
            <a:ext cx="304800" cy="304800"/>
          </a:xfrm>
          <a:prstGeom prst="rect">
            <a:avLst/>
          </a:prstGeom>
          <a:noFill/>
          <a:ln w="9525">
            <a:noFill/>
            <a:miter lim="800000"/>
            <a:headEnd/>
            <a:tailEnd/>
          </a:ln>
        </p:spPr>
      </p:pic>
      <p:pic>
        <p:nvPicPr>
          <p:cNvPr id="29" name="Picture 21" descr="P:\Icons\128x128\shadow\palette2.png"/>
          <p:cNvPicPr>
            <a:picLocks noChangeAspect="1" noChangeArrowheads="1"/>
          </p:cNvPicPr>
          <p:nvPr/>
        </p:nvPicPr>
        <p:blipFill>
          <a:blip r:embed="rId3" cstate="print"/>
          <a:srcRect/>
          <a:stretch>
            <a:fillRect/>
          </a:stretch>
        </p:blipFill>
        <p:spPr bwMode="auto">
          <a:xfrm>
            <a:off x="6105389" y="4051311"/>
            <a:ext cx="329748" cy="329748"/>
          </a:xfrm>
          <a:prstGeom prst="rect">
            <a:avLst/>
          </a:prstGeom>
          <a:noFill/>
          <a:ln w="9525">
            <a:noFill/>
            <a:miter lim="800000"/>
            <a:headEnd/>
            <a:tailEnd/>
          </a:ln>
        </p:spPr>
      </p:pic>
    </p:spTree>
    <p:extLst>
      <p:ext uri="{BB962C8B-B14F-4D97-AF65-F5344CB8AC3E}">
        <p14:creationId xmlns:p14="http://schemas.microsoft.com/office/powerpoint/2010/main" val="339665957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sv-SE"/>
          </a:p>
        </p:txBody>
      </p:sp>
      <p:cxnSp>
        <p:nvCxnSpPr>
          <p:cNvPr id="5" name="Straight Connector 4"/>
          <p:cNvCxnSpPr/>
          <p:nvPr/>
        </p:nvCxnSpPr>
        <p:spPr>
          <a:xfrm>
            <a:off x="467544" y="2089915"/>
            <a:ext cx="8356928"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6" name="Pentagon 5"/>
          <p:cNvSpPr/>
          <p:nvPr/>
        </p:nvSpPr>
        <p:spPr>
          <a:xfrm>
            <a:off x="8741457" y="2008653"/>
            <a:ext cx="144016" cy="144016"/>
          </a:xfrm>
          <a:prstGeom prst="homePlat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7" name="Oval 6"/>
          <p:cNvSpPr/>
          <p:nvPr/>
        </p:nvSpPr>
        <p:spPr>
          <a:xfrm>
            <a:off x="395536" y="2017907"/>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8" name="TextBox 7"/>
          <p:cNvSpPr txBox="1"/>
          <p:nvPr/>
        </p:nvSpPr>
        <p:spPr>
          <a:xfrm rot="18900000">
            <a:off x="296375" y="1521981"/>
            <a:ext cx="928459" cy="307777"/>
          </a:xfrm>
          <a:prstGeom prst="rect">
            <a:avLst/>
          </a:prstGeom>
          <a:noFill/>
        </p:spPr>
        <p:txBody>
          <a:bodyPr wrap="none" rtlCol="0">
            <a:spAutoFit/>
          </a:bodyPr>
          <a:lstStyle/>
          <a:p>
            <a:r>
              <a:rPr lang="sv-SE" sz="1400" dirty="0" smtClean="0">
                <a:latin typeface="Minya Nouvelle" pitchFamily="2" charset="0"/>
              </a:rPr>
              <a:t>* webben</a:t>
            </a:r>
          </a:p>
        </p:txBody>
      </p:sp>
      <p:sp>
        <p:nvSpPr>
          <p:cNvPr id="9" name="TextBox 8"/>
          <p:cNvSpPr txBox="1"/>
          <p:nvPr/>
        </p:nvSpPr>
        <p:spPr>
          <a:xfrm>
            <a:off x="219495" y="2095460"/>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grpSp>
        <p:nvGrpSpPr>
          <p:cNvPr id="13" name="Group 12"/>
          <p:cNvGrpSpPr/>
          <p:nvPr/>
        </p:nvGrpSpPr>
        <p:grpSpPr>
          <a:xfrm>
            <a:off x="4234402" y="2016418"/>
            <a:ext cx="535724" cy="380165"/>
            <a:chOff x="8472557" y="3153916"/>
            <a:chExt cx="535724" cy="380165"/>
          </a:xfrm>
        </p:grpSpPr>
        <p:sp>
          <p:nvSpPr>
            <p:cNvPr id="11" name="Oval 10"/>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2" name="TextBox 11"/>
            <p:cNvSpPr txBox="1"/>
            <p:nvPr/>
          </p:nvSpPr>
          <p:spPr>
            <a:xfrm>
              <a:off x="8472557" y="3226304"/>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grpSp>
      <p:grpSp>
        <p:nvGrpSpPr>
          <p:cNvPr id="16" name="Group 15"/>
          <p:cNvGrpSpPr/>
          <p:nvPr/>
        </p:nvGrpSpPr>
        <p:grpSpPr>
          <a:xfrm>
            <a:off x="2140123" y="2017907"/>
            <a:ext cx="484876" cy="380165"/>
            <a:chOff x="8472557" y="3153916"/>
            <a:chExt cx="484876" cy="380165"/>
          </a:xfrm>
        </p:grpSpPr>
        <p:sp>
          <p:nvSpPr>
            <p:cNvPr id="17" name="Oval 16"/>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8" name="TextBox 17"/>
            <p:cNvSpPr txBox="1"/>
            <p:nvPr/>
          </p:nvSpPr>
          <p:spPr>
            <a:xfrm>
              <a:off x="8472557" y="3226304"/>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grpSp>
      <p:sp>
        <p:nvSpPr>
          <p:cNvPr id="19" name="TextBox 18"/>
          <p:cNvSpPr txBox="1"/>
          <p:nvPr/>
        </p:nvSpPr>
        <p:spPr>
          <a:xfrm rot="18900000">
            <a:off x="2145438" y="1509006"/>
            <a:ext cx="926857" cy="307777"/>
          </a:xfrm>
          <a:prstGeom prst="rect">
            <a:avLst/>
          </a:prstGeom>
          <a:noFill/>
        </p:spPr>
        <p:txBody>
          <a:bodyPr wrap="none" rtlCol="0">
            <a:spAutoFit/>
          </a:bodyPr>
          <a:lstStyle/>
          <a:p>
            <a:r>
              <a:rPr lang="sv-SE" sz="1400" dirty="0" smtClean="0">
                <a:latin typeface="Minya Nouvelle" pitchFamily="2" charset="0"/>
              </a:rPr>
              <a:t>HTML2.0</a:t>
            </a:r>
          </a:p>
        </p:txBody>
      </p:sp>
      <p:grpSp>
        <p:nvGrpSpPr>
          <p:cNvPr id="20" name="Group 19"/>
          <p:cNvGrpSpPr/>
          <p:nvPr/>
        </p:nvGrpSpPr>
        <p:grpSpPr>
          <a:xfrm>
            <a:off x="2931790" y="2017341"/>
            <a:ext cx="488082" cy="380165"/>
            <a:chOff x="8472557" y="3153916"/>
            <a:chExt cx="488082" cy="380165"/>
          </a:xfrm>
        </p:grpSpPr>
        <p:sp>
          <p:nvSpPr>
            <p:cNvPr id="21" name="Oval 20"/>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2" name="TextBox 21"/>
            <p:cNvSpPr txBox="1"/>
            <p:nvPr/>
          </p:nvSpPr>
          <p:spPr>
            <a:xfrm>
              <a:off x="8472557" y="32263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grpSp>
      <p:sp>
        <p:nvSpPr>
          <p:cNvPr id="23" name="TextBox 22"/>
          <p:cNvSpPr txBox="1"/>
          <p:nvPr/>
        </p:nvSpPr>
        <p:spPr>
          <a:xfrm rot="18900000">
            <a:off x="2861526" y="1508440"/>
            <a:ext cx="901209" cy="307777"/>
          </a:xfrm>
          <a:prstGeom prst="rect">
            <a:avLst/>
          </a:prstGeom>
          <a:noFill/>
        </p:spPr>
        <p:txBody>
          <a:bodyPr wrap="none" rtlCol="0">
            <a:spAutoFit/>
          </a:bodyPr>
          <a:lstStyle/>
          <a:p>
            <a:r>
              <a:rPr lang="sv-SE" sz="1400" dirty="0" smtClean="0">
                <a:latin typeface="Minya Nouvelle" pitchFamily="2" charset="0"/>
              </a:rPr>
              <a:t>HTML3.2</a:t>
            </a:r>
          </a:p>
        </p:txBody>
      </p:sp>
      <p:grpSp>
        <p:nvGrpSpPr>
          <p:cNvPr id="24" name="Group 23"/>
          <p:cNvGrpSpPr/>
          <p:nvPr/>
        </p:nvGrpSpPr>
        <p:grpSpPr>
          <a:xfrm>
            <a:off x="3779491" y="2008273"/>
            <a:ext cx="483274" cy="380165"/>
            <a:chOff x="8472557" y="3153916"/>
            <a:chExt cx="483274" cy="380165"/>
          </a:xfrm>
        </p:grpSpPr>
        <p:sp>
          <p:nvSpPr>
            <p:cNvPr id="25" name="Oval 24"/>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6" name="TextBox 25"/>
            <p:cNvSpPr txBox="1"/>
            <p:nvPr/>
          </p:nvSpPr>
          <p:spPr>
            <a:xfrm>
              <a:off x="8472557" y="322630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grpSp>
      <p:sp>
        <p:nvSpPr>
          <p:cNvPr id="27" name="TextBox 26"/>
          <p:cNvSpPr txBox="1"/>
          <p:nvPr/>
        </p:nvSpPr>
        <p:spPr>
          <a:xfrm rot="18900000">
            <a:off x="3743930" y="1499372"/>
            <a:ext cx="1008609" cy="307777"/>
          </a:xfrm>
          <a:prstGeom prst="rect">
            <a:avLst/>
          </a:prstGeom>
          <a:noFill/>
        </p:spPr>
        <p:txBody>
          <a:bodyPr wrap="none" rtlCol="0">
            <a:spAutoFit/>
          </a:bodyPr>
          <a:lstStyle/>
          <a:p>
            <a:r>
              <a:rPr lang="sv-SE" sz="1400" dirty="0" smtClean="0">
                <a:latin typeface="Minya Nouvelle" pitchFamily="2" charset="0"/>
              </a:rPr>
              <a:t>HTML4.01</a:t>
            </a:r>
          </a:p>
        </p:txBody>
      </p:sp>
      <p:grpSp>
        <p:nvGrpSpPr>
          <p:cNvPr id="28" name="Group 27"/>
          <p:cNvGrpSpPr/>
          <p:nvPr/>
        </p:nvGrpSpPr>
        <p:grpSpPr>
          <a:xfrm>
            <a:off x="1685533" y="2017341"/>
            <a:ext cx="584064" cy="380165"/>
            <a:chOff x="8472557" y="3153916"/>
            <a:chExt cx="584064" cy="380165"/>
          </a:xfrm>
        </p:grpSpPr>
        <p:sp>
          <p:nvSpPr>
            <p:cNvPr id="29" name="Oval 28"/>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30" name="TextBox 29"/>
            <p:cNvSpPr txBox="1"/>
            <p:nvPr/>
          </p:nvSpPr>
          <p:spPr>
            <a:xfrm>
              <a:off x="8472557" y="3226304"/>
              <a:ext cx="58406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1994</a:t>
              </a:r>
              <a:endParaRPr lang="sv-SE" sz="1400" dirty="0" smtClean="0">
                <a:solidFill>
                  <a:schemeClr val="tx1">
                    <a:lumMod val="65000"/>
                    <a:lumOff val="35000"/>
                  </a:schemeClr>
                </a:solidFill>
                <a:latin typeface="Minya Nouvelle" pitchFamily="2" charset="0"/>
              </a:endParaRPr>
            </a:p>
          </p:txBody>
        </p:sp>
      </p:grpSp>
      <p:grpSp>
        <p:nvGrpSpPr>
          <p:cNvPr id="32" name="Group 31"/>
          <p:cNvGrpSpPr/>
          <p:nvPr/>
        </p:nvGrpSpPr>
        <p:grpSpPr>
          <a:xfrm>
            <a:off x="4669656" y="2017907"/>
            <a:ext cx="524503" cy="380165"/>
            <a:chOff x="8472557" y="3153916"/>
            <a:chExt cx="524503" cy="380165"/>
          </a:xfrm>
        </p:grpSpPr>
        <p:sp>
          <p:nvSpPr>
            <p:cNvPr id="33" name="Oval 32"/>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34" name="TextBox 33"/>
            <p:cNvSpPr txBox="1"/>
            <p:nvPr/>
          </p:nvSpPr>
          <p:spPr>
            <a:xfrm>
              <a:off x="8472557" y="3226304"/>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grpSp>
      <p:grpSp>
        <p:nvGrpSpPr>
          <p:cNvPr id="53" name="Group 52"/>
          <p:cNvGrpSpPr/>
          <p:nvPr/>
        </p:nvGrpSpPr>
        <p:grpSpPr>
          <a:xfrm>
            <a:off x="7420652" y="2017907"/>
            <a:ext cx="537327" cy="380165"/>
            <a:chOff x="8472557" y="3153916"/>
            <a:chExt cx="537327" cy="380165"/>
          </a:xfrm>
        </p:grpSpPr>
        <p:sp>
          <p:nvSpPr>
            <p:cNvPr id="54" name="Oval 53"/>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55" name="TextBox 54"/>
            <p:cNvSpPr txBox="1"/>
            <p:nvPr/>
          </p:nvSpPr>
          <p:spPr>
            <a:xfrm>
              <a:off x="8472557" y="3226304"/>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grpSp>
      <p:sp>
        <p:nvSpPr>
          <p:cNvPr id="64" name="TextBox 63"/>
          <p:cNvSpPr txBox="1"/>
          <p:nvPr/>
        </p:nvSpPr>
        <p:spPr>
          <a:xfrm rot="18900000">
            <a:off x="4160320" y="1489229"/>
            <a:ext cx="1107996" cy="307777"/>
          </a:xfrm>
          <a:prstGeom prst="rect">
            <a:avLst/>
          </a:prstGeom>
          <a:noFill/>
        </p:spPr>
        <p:txBody>
          <a:bodyPr wrap="none" rtlCol="0">
            <a:spAutoFit/>
          </a:bodyPr>
          <a:lstStyle/>
          <a:p>
            <a:r>
              <a:rPr lang="sv-SE" sz="1400" dirty="0" smtClean="0">
                <a:latin typeface="Minya Nouvelle" pitchFamily="2" charset="0"/>
              </a:rPr>
              <a:t>XHTML 1.0</a:t>
            </a:r>
          </a:p>
        </p:txBody>
      </p:sp>
      <p:sp>
        <p:nvSpPr>
          <p:cNvPr id="65" name="TextBox 64"/>
          <p:cNvSpPr txBox="1"/>
          <p:nvPr/>
        </p:nvSpPr>
        <p:spPr>
          <a:xfrm rot="18900000">
            <a:off x="4740188" y="1480787"/>
            <a:ext cx="1096775" cy="307777"/>
          </a:xfrm>
          <a:prstGeom prst="rect">
            <a:avLst/>
          </a:prstGeom>
          <a:noFill/>
        </p:spPr>
        <p:txBody>
          <a:bodyPr wrap="none" rtlCol="0">
            <a:spAutoFit/>
          </a:bodyPr>
          <a:lstStyle/>
          <a:p>
            <a:r>
              <a:rPr lang="sv-SE" sz="1400" dirty="0" smtClean="0">
                <a:latin typeface="Minya Nouvelle" pitchFamily="2" charset="0"/>
              </a:rPr>
              <a:t>XHTML 1.1</a:t>
            </a:r>
          </a:p>
        </p:txBody>
      </p:sp>
      <p:sp>
        <p:nvSpPr>
          <p:cNvPr id="66" name="TextBox 65"/>
          <p:cNvSpPr txBox="1"/>
          <p:nvPr/>
        </p:nvSpPr>
        <p:spPr>
          <a:xfrm rot="18900000">
            <a:off x="7387077" y="1399398"/>
            <a:ext cx="1298753" cy="307777"/>
          </a:xfrm>
          <a:prstGeom prst="rect">
            <a:avLst/>
          </a:prstGeom>
          <a:noFill/>
        </p:spPr>
        <p:txBody>
          <a:bodyPr wrap="none" rtlCol="0">
            <a:spAutoFit/>
          </a:bodyPr>
          <a:lstStyle/>
          <a:p>
            <a:r>
              <a:rPr lang="sv-SE" sz="1400" dirty="0" smtClean="0">
                <a:latin typeface="Minya Nouvelle" pitchFamily="2" charset="0"/>
              </a:rPr>
              <a:t>HTML 5 draft</a:t>
            </a:r>
          </a:p>
        </p:txBody>
      </p:sp>
      <p:grpSp>
        <p:nvGrpSpPr>
          <p:cNvPr id="67" name="Group 66"/>
          <p:cNvGrpSpPr/>
          <p:nvPr/>
        </p:nvGrpSpPr>
        <p:grpSpPr>
          <a:xfrm>
            <a:off x="3381479" y="2007607"/>
            <a:ext cx="497700" cy="380165"/>
            <a:chOff x="8472557" y="3153916"/>
            <a:chExt cx="497700" cy="380165"/>
          </a:xfrm>
        </p:grpSpPr>
        <p:sp>
          <p:nvSpPr>
            <p:cNvPr id="68" name="Oval 67"/>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69" name="TextBox 68"/>
            <p:cNvSpPr txBox="1"/>
            <p:nvPr/>
          </p:nvSpPr>
          <p:spPr>
            <a:xfrm>
              <a:off x="8472557" y="3226304"/>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grpSp>
      <p:sp>
        <p:nvSpPr>
          <p:cNvPr id="70" name="TextBox 69"/>
          <p:cNvSpPr txBox="1"/>
          <p:nvPr/>
        </p:nvSpPr>
        <p:spPr>
          <a:xfrm rot="18900000">
            <a:off x="3432444" y="1631957"/>
            <a:ext cx="646331" cy="307777"/>
          </a:xfrm>
          <a:prstGeom prst="rect">
            <a:avLst/>
          </a:prstGeom>
          <a:noFill/>
        </p:spPr>
        <p:txBody>
          <a:bodyPr wrap="none" rtlCol="0">
            <a:spAutoFit/>
          </a:bodyPr>
          <a:lstStyle/>
          <a:p>
            <a:r>
              <a:rPr lang="sv-SE" sz="1400" dirty="0" smtClean="0">
                <a:latin typeface="Minya Nouvelle" pitchFamily="2" charset="0"/>
              </a:rPr>
              <a:t>CSS 2</a:t>
            </a:r>
          </a:p>
        </p:txBody>
      </p:sp>
      <p:grpSp>
        <p:nvGrpSpPr>
          <p:cNvPr id="71" name="Group 70"/>
          <p:cNvGrpSpPr/>
          <p:nvPr/>
        </p:nvGrpSpPr>
        <p:grpSpPr>
          <a:xfrm>
            <a:off x="2531831" y="2000933"/>
            <a:ext cx="483274" cy="380165"/>
            <a:chOff x="8472557" y="3153916"/>
            <a:chExt cx="483274" cy="380165"/>
          </a:xfrm>
        </p:grpSpPr>
        <p:sp>
          <p:nvSpPr>
            <p:cNvPr id="72" name="Oval 71"/>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73" name="TextBox 72"/>
            <p:cNvSpPr txBox="1"/>
            <p:nvPr/>
          </p:nvSpPr>
          <p:spPr>
            <a:xfrm>
              <a:off x="8472557" y="322630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grpSp>
      <p:sp>
        <p:nvSpPr>
          <p:cNvPr id="74" name="TextBox 73"/>
          <p:cNvSpPr txBox="1"/>
          <p:nvPr/>
        </p:nvSpPr>
        <p:spPr>
          <a:xfrm rot="18900000">
            <a:off x="2584399" y="1625283"/>
            <a:ext cx="643125" cy="307777"/>
          </a:xfrm>
          <a:prstGeom prst="rect">
            <a:avLst/>
          </a:prstGeom>
          <a:noFill/>
        </p:spPr>
        <p:txBody>
          <a:bodyPr wrap="none" rtlCol="0">
            <a:spAutoFit/>
          </a:bodyPr>
          <a:lstStyle/>
          <a:p>
            <a:r>
              <a:rPr lang="sv-SE" sz="1400" dirty="0" smtClean="0">
                <a:latin typeface="Minya Nouvelle" pitchFamily="2" charset="0"/>
              </a:rPr>
              <a:t>CSS 1</a:t>
            </a:r>
          </a:p>
        </p:txBody>
      </p:sp>
    </p:spTree>
    <p:extLst>
      <p:ext uri="{BB962C8B-B14F-4D97-AF65-F5344CB8AC3E}">
        <p14:creationId xmlns:p14="http://schemas.microsoft.com/office/powerpoint/2010/main" val="104094169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En webbapplikations struktur</a:t>
            </a:r>
            <a:endParaRPr lang="sv-SE" dirty="0"/>
          </a:p>
        </p:txBody>
      </p:sp>
      <p:sp>
        <p:nvSpPr>
          <p:cNvPr id="4" name="AutoShape 4"/>
          <p:cNvSpPr>
            <a:spLocks noChangeArrowheads="1"/>
          </p:cNvSpPr>
          <p:nvPr/>
        </p:nvSpPr>
        <p:spPr bwMode="auto">
          <a:xfrm>
            <a:off x="928662" y="1129308"/>
            <a:ext cx="7236000" cy="4068000"/>
          </a:xfrm>
          <a:prstGeom prst="roundRect">
            <a:avLst>
              <a:gd name="adj" fmla="val 16667"/>
            </a:avLst>
          </a:prstGeom>
          <a:solidFill>
            <a:srgbClr val="2D2D8A">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5" name="Picture 15" descr="P:\Icons\128x128\shadow\data.png"/>
          <p:cNvPicPr>
            <a:picLocks noChangeAspect="1" noChangeArrowheads="1"/>
          </p:cNvPicPr>
          <p:nvPr/>
        </p:nvPicPr>
        <p:blipFill>
          <a:blip r:embed="rId2" cstate="print"/>
          <a:srcRect/>
          <a:stretch>
            <a:fillRect/>
          </a:stretch>
        </p:blipFill>
        <p:spPr bwMode="auto">
          <a:xfrm>
            <a:off x="3643313" y="2415196"/>
            <a:ext cx="1627187" cy="1627188"/>
          </a:xfrm>
          <a:prstGeom prst="rect">
            <a:avLst/>
          </a:prstGeom>
          <a:noFill/>
          <a:ln w="9525">
            <a:noFill/>
            <a:miter lim="800000"/>
            <a:headEnd/>
            <a:tailEnd/>
          </a:ln>
        </p:spPr>
      </p:pic>
      <p:sp>
        <p:nvSpPr>
          <p:cNvPr id="6" name="AutoShape 4"/>
          <p:cNvSpPr>
            <a:spLocks noChangeArrowheads="1"/>
          </p:cNvSpPr>
          <p:nvPr/>
        </p:nvSpPr>
        <p:spPr bwMode="auto">
          <a:xfrm>
            <a:off x="1042988" y="1257909"/>
            <a:ext cx="6985000" cy="3600450"/>
          </a:xfrm>
          <a:prstGeom prst="roundRect">
            <a:avLst>
              <a:gd name="adj" fmla="val 16667"/>
            </a:avLst>
          </a:prstGeom>
          <a:solidFill>
            <a:srgbClr val="2D2D8A">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7" name="Text Box 6"/>
          <p:cNvSpPr txBox="1">
            <a:spLocks noChangeArrowheads="1"/>
          </p:cNvSpPr>
          <p:nvPr/>
        </p:nvSpPr>
        <p:spPr bwMode="auto">
          <a:xfrm>
            <a:off x="1042988" y="4520221"/>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rgbClr val="FFFFFF"/>
                </a:solidFill>
                <a:effectLst/>
                <a:uLnTx/>
                <a:uFillTx/>
              </a:rPr>
              <a:t>Dataåtkomstlager (DAL) </a:t>
            </a:r>
            <a:r>
              <a:rPr kumimoji="0" lang="sv-SE" sz="1800" b="0" i="0" u="none" strike="noStrike" kern="0" cap="none" spc="0" normalizeH="0" baseline="0" noProof="0" dirty="0">
                <a:ln>
                  <a:noFill/>
                </a:ln>
                <a:solidFill>
                  <a:srgbClr val="FFFFFF"/>
                </a:solidFill>
                <a:effectLst/>
                <a:uLnTx/>
                <a:uFillTx/>
              </a:rPr>
              <a:t>(Ex. </a:t>
            </a:r>
            <a:r>
              <a:rPr kumimoji="0" lang="sv-SE" sz="1800" b="0" i="0" u="none" strike="noStrike" kern="0" cap="none" spc="0" normalizeH="0" baseline="0" noProof="0" dirty="0" err="1">
                <a:ln>
                  <a:noFill/>
                </a:ln>
                <a:solidFill>
                  <a:srgbClr val="FFFFFF"/>
                </a:solidFill>
                <a:effectLst/>
                <a:uLnTx/>
                <a:uFillTx/>
              </a:rPr>
              <a:t>C#-klasser</a:t>
            </a:r>
            <a:r>
              <a:rPr kumimoji="0" lang="sv-SE" sz="1800" b="0" i="0" u="none" strike="noStrike" kern="0" cap="none" spc="0" normalizeH="0" baseline="0" noProof="0" dirty="0">
                <a:ln>
                  <a:noFill/>
                </a:ln>
                <a:solidFill>
                  <a:srgbClr val="FFFFFF"/>
                </a:solidFill>
                <a:effectLst/>
                <a:uLnTx/>
                <a:uFillTx/>
              </a:rPr>
              <a:t>)</a:t>
            </a:r>
          </a:p>
        </p:txBody>
      </p:sp>
      <p:pic>
        <p:nvPicPr>
          <p:cNvPr id="8" name="Picture 16" descr="P:\Icons\128x128\shadow\data_into.png"/>
          <p:cNvPicPr>
            <a:picLocks noChangeAspect="1" noChangeArrowheads="1"/>
          </p:cNvPicPr>
          <p:nvPr/>
        </p:nvPicPr>
        <p:blipFill>
          <a:blip r:embed="rId3" cstate="print"/>
          <a:srcRect/>
          <a:stretch>
            <a:fillRect/>
          </a:stretch>
        </p:blipFill>
        <p:spPr bwMode="auto">
          <a:xfrm>
            <a:off x="3714750" y="2558071"/>
            <a:ext cx="1646238" cy="1646238"/>
          </a:xfrm>
          <a:prstGeom prst="rect">
            <a:avLst/>
          </a:prstGeom>
          <a:noFill/>
          <a:ln w="9525">
            <a:noFill/>
            <a:miter lim="800000"/>
            <a:headEnd/>
            <a:tailEnd/>
          </a:ln>
        </p:spPr>
      </p:pic>
      <p:sp>
        <p:nvSpPr>
          <p:cNvPr id="9" name="AutoShape 9"/>
          <p:cNvSpPr>
            <a:spLocks noChangeArrowheads="1"/>
          </p:cNvSpPr>
          <p:nvPr/>
        </p:nvSpPr>
        <p:spPr bwMode="auto">
          <a:xfrm>
            <a:off x="1187450" y="1402371"/>
            <a:ext cx="6697663" cy="3097213"/>
          </a:xfrm>
          <a:prstGeom prst="roundRect">
            <a:avLst>
              <a:gd name="adj" fmla="val 16667"/>
            </a:avLst>
          </a:prstGeom>
          <a:solidFill>
            <a:srgbClr val="2D2D8A">
              <a:lumMod val="60000"/>
              <a:lumOff val="4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0" name="Picture 17" descr="P:\Icons\128x128\shadow\gears.png"/>
          <p:cNvPicPr>
            <a:picLocks noChangeAspect="1" noChangeArrowheads="1"/>
          </p:cNvPicPr>
          <p:nvPr/>
        </p:nvPicPr>
        <p:blipFill>
          <a:blip r:embed="rId4" cstate="print"/>
          <a:srcRect/>
          <a:stretch>
            <a:fillRect/>
          </a:stretch>
        </p:blipFill>
        <p:spPr bwMode="auto">
          <a:xfrm>
            <a:off x="3714750" y="2272321"/>
            <a:ext cx="1627188" cy="1627188"/>
          </a:xfrm>
          <a:prstGeom prst="rect">
            <a:avLst/>
          </a:prstGeom>
          <a:noFill/>
          <a:ln w="9525">
            <a:noFill/>
            <a:miter lim="800000"/>
            <a:headEnd/>
            <a:tailEnd/>
          </a:ln>
        </p:spPr>
      </p:pic>
      <p:sp>
        <p:nvSpPr>
          <p:cNvPr id="11" name="Text Box 10"/>
          <p:cNvSpPr txBox="1">
            <a:spLocks noChangeArrowheads="1"/>
          </p:cNvSpPr>
          <p:nvPr/>
        </p:nvSpPr>
        <p:spPr bwMode="auto">
          <a:xfrm>
            <a:off x="1042988" y="4169384"/>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a:ln>
                  <a:noFill/>
                </a:ln>
                <a:solidFill>
                  <a:sysClr val="windowText" lastClr="000000"/>
                </a:solidFill>
                <a:effectLst/>
                <a:uLnTx/>
                <a:uFillTx/>
              </a:rPr>
              <a:t>Affärslager (BLL) </a:t>
            </a:r>
            <a:r>
              <a:rPr kumimoji="0" lang="sv-SE" sz="1800" b="0" i="0" u="none" strike="noStrike" kern="0" cap="none" spc="0" normalizeH="0" baseline="0" noProof="0">
                <a:ln>
                  <a:noFill/>
                </a:ln>
                <a:solidFill>
                  <a:sysClr val="windowText" lastClr="000000"/>
                </a:solidFill>
                <a:effectLst/>
                <a:uLnTx/>
                <a:uFillTx/>
              </a:rPr>
              <a:t>(Ex. C#-klasser)</a:t>
            </a:r>
          </a:p>
        </p:txBody>
      </p:sp>
      <p:sp>
        <p:nvSpPr>
          <p:cNvPr id="12" name="AutoShape 11"/>
          <p:cNvSpPr>
            <a:spLocks noChangeArrowheads="1"/>
          </p:cNvSpPr>
          <p:nvPr/>
        </p:nvSpPr>
        <p:spPr bwMode="auto">
          <a:xfrm>
            <a:off x="1331913" y="1546834"/>
            <a:ext cx="6408737" cy="2592387"/>
          </a:xfrm>
          <a:prstGeom prst="roundRect">
            <a:avLst>
              <a:gd name="adj" fmla="val 16667"/>
            </a:avLst>
          </a:prstGeom>
          <a:solidFill>
            <a:srgbClr val="2D2D8A">
              <a:lumMod val="40000"/>
              <a:lumOff val="6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3" name="Picture 19" descr="P:\Icons\128x128\shadow\cubes.png"/>
          <p:cNvPicPr>
            <a:picLocks noChangeAspect="1" noChangeArrowheads="1"/>
          </p:cNvPicPr>
          <p:nvPr/>
        </p:nvPicPr>
        <p:blipFill>
          <a:blip r:embed="rId5" cstate="print"/>
          <a:srcRect/>
          <a:stretch>
            <a:fillRect/>
          </a:stretch>
        </p:blipFill>
        <p:spPr bwMode="auto">
          <a:xfrm>
            <a:off x="3714750" y="2058009"/>
            <a:ext cx="1627188" cy="1627187"/>
          </a:xfrm>
          <a:prstGeom prst="rect">
            <a:avLst/>
          </a:prstGeom>
          <a:noFill/>
          <a:ln w="9525">
            <a:noFill/>
            <a:miter lim="800000"/>
            <a:headEnd/>
            <a:tailEnd/>
          </a:ln>
        </p:spPr>
      </p:pic>
      <p:sp>
        <p:nvSpPr>
          <p:cNvPr id="14" name="AutoShape 13"/>
          <p:cNvSpPr>
            <a:spLocks noChangeArrowheads="1"/>
          </p:cNvSpPr>
          <p:nvPr/>
        </p:nvSpPr>
        <p:spPr bwMode="auto">
          <a:xfrm>
            <a:off x="1466828" y="1705574"/>
            <a:ext cx="6119813" cy="2016125"/>
          </a:xfrm>
          <a:prstGeom prst="roundRect">
            <a:avLst>
              <a:gd name="adj" fmla="val 16667"/>
            </a:avLst>
          </a:prstGeom>
          <a:solidFill>
            <a:srgbClr val="DAEDEF">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5" name="Picture 20" descr="P:\Icons\128x128\shadow\text_tree.png"/>
          <p:cNvPicPr>
            <a:picLocks noChangeAspect="1" noChangeArrowheads="1"/>
          </p:cNvPicPr>
          <p:nvPr/>
        </p:nvPicPr>
        <p:blipFill>
          <a:blip r:embed="rId6" cstate="print"/>
          <a:srcRect/>
          <a:stretch>
            <a:fillRect/>
          </a:stretch>
        </p:blipFill>
        <p:spPr bwMode="auto">
          <a:xfrm>
            <a:off x="3929063" y="1986571"/>
            <a:ext cx="1217612" cy="1217613"/>
          </a:xfrm>
          <a:prstGeom prst="rect">
            <a:avLst/>
          </a:prstGeom>
          <a:noFill/>
          <a:ln w="9525">
            <a:noFill/>
            <a:miter lim="800000"/>
            <a:headEnd/>
            <a:tailEnd/>
          </a:ln>
        </p:spPr>
      </p:pic>
      <p:sp>
        <p:nvSpPr>
          <p:cNvPr id="16" name="AutoShape 15"/>
          <p:cNvSpPr>
            <a:spLocks noChangeArrowheads="1"/>
          </p:cNvSpPr>
          <p:nvPr/>
        </p:nvSpPr>
        <p:spPr bwMode="auto">
          <a:xfrm>
            <a:off x="1622404" y="1830988"/>
            <a:ext cx="5832475" cy="1512888"/>
          </a:xfrm>
          <a:prstGeom prst="roundRect">
            <a:avLst>
              <a:gd name="adj" fmla="val 16667"/>
            </a:avLst>
          </a:prstGeom>
          <a:solidFill>
            <a:srgbClr val="BBE0E3">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7" name="Picture 21" descr="P:\Icons\128x128\shadow\palette2.png"/>
          <p:cNvPicPr>
            <a:picLocks noChangeAspect="1" noChangeArrowheads="1"/>
          </p:cNvPicPr>
          <p:nvPr/>
        </p:nvPicPr>
        <p:blipFill>
          <a:blip r:embed="rId7" cstate="print"/>
          <a:srcRect/>
          <a:stretch>
            <a:fillRect/>
          </a:stretch>
        </p:blipFill>
        <p:spPr bwMode="auto">
          <a:xfrm>
            <a:off x="4071938" y="1986571"/>
            <a:ext cx="927100" cy="927100"/>
          </a:xfrm>
          <a:prstGeom prst="rect">
            <a:avLst/>
          </a:prstGeom>
          <a:noFill/>
          <a:ln w="9525">
            <a:noFill/>
            <a:miter lim="800000"/>
            <a:headEnd/>
            <a:tailEnd/>
          </a:ln>
        </p:spPr>
      </p:pic>
      <p:sp>
        <p:nvSpPr>
          <p:cNvPr id="18" name="AutoShape 15"/>
          <p:cNvSpPr>
            <a:spLocks noChangeArrowheads="1"/>
          </p:cNvSpPr>
          <p:nvPr/>
        </p:nvSpPr>
        <p:spPr bwMode="auto">
          <a:xfrm>
            <a:off x="1742082" y="1973874"/>
            <a:ext cx="5616000" cy="972000"/>
          </a:xfrm>
          <a:prstGeom prst="roundRect">
            <a:avLst>
              <a:gd name="adj" fmla="val 16667"/>
            </a:avLst>
          </a:prstGeom>
          <a:solidFill>
            <a:srgbClr val="BBE0E3">
              <a:lumMod val="9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19" name="Text Box 17"/>
          <p:cNvSpPr txBox="1">
            <a:spLocks noChangeArrowheads="1"/>
          </p:cNvSpPr>
          <p:nvPr/>
        </p:nvSpPr>
        <p:spPr bwMode="auto">
          <a:xfrm>
            <a:off x="900113" y="2200884"/>
            <a:ext cx="6985000" cy="517525"/>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a:ln>
                  <a:noFill/>
                </a:ln>
                <a:solidFill>
                  <a:sysClr val="windowText" lastClr="000000"/>
                </a:solidFill>
                <a:effectLst/>
                <a:uLnTx/>
                <a:uFillTx/>
              </a:rPr>
              <a:t>Uppförande </a:t>
            </a:r>
            <a:r>
              <a:rPr kumimoji="0" lang="sv-SE" sz="1800" b="0" i="0" u="none" strike="noStrike" kern="0" cap="none" spc="0" normalizeH="0" baseline="0" noProof="0">
                <a:ln>
                  <a:noFill/>
                </a:ln>
                <a:solidFill>
                  <a:sysClr val="windowText" lastClr="000000"/>
                </a:solidFill>
                <a:effectLst/>
                <a:uLnTx/>
                <a:uFillTx/>
              </a:rPr>
              <a:t>(Behavior)</a:t>
            </a:r>
            <a:br>
              <a:rPr kumimoji="0" lang="sv-SE" sz="1800" b="0" i="0" u="none" strike="noStrike" kern="0" cap="none" spc="0" normalizeH="0" baseline="0" noProof="0">
                <a:ln>
                  <a:noFill/>
                </a:ln>
                <a:solidFill>
                  <a:sysClr val="windowText" lastClr="000000"/>
                </a:solidFill>
                <a:effectLst/>
                <a:uLnTx/>
                <a:uFillTx/>
              </a:rPr>
            </a:br>
            <a:r>
              <a:rPr kumimoji="0" lang="sv-SE" sz="1800" b="0" i="0" u="none" strike="noStrike" kern="0" cap="none" spc="0" normalizeH="0" baseline="0" noProof="0">
                <a:ln>
                  <a:noFill/>
                </a:ln>
                <a:solidFill>
                  <a:sysClr val="windowText" lastClr="000000"/>
                </a:solidFill>
                <a:effectLst/>
                <a:uLnTx/>
                <a:uFillTx/>
              </a:rPr>
              <a:t>JavaScript</a:t>
            </a:r>
          </a:p>
        </p:txBody>
      </p:sp>
      <p:sp>
        <p:nvSpPr>
          <p:cNvPr id="20" name="Text Box 6"/>
          <p:cNvSpPr txBox="1">
            <a:spLocks noChangeArrowheads="1"/>
          </p:cNvSpPr>
          <p:nvPr/>
        </p:nvSpPr>
        <p:spPr bwMode="auto">
          <a:xfrm>
            <a:off x="1025525" y="4863121"/>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rgbClr val="FFFFFF"/>
                </a:solidFill>
                <a:effectLst/>
                <a:uLnTx/>
                <a:uFillTx/>
              </a:rPr>
              <a:t>Datalager </a:t>
            </a:r>
            <a:r>
              <a:rPr kumimoji="0" lang="sv-SE" sz="1800" b="0" i="0" u="none" strike="noStrike" kern="0" cap="none" spc="0" normalizeH="0" baseline="0" noProof="0" dirty="0">
                <a:ln>
                  <a:noFill/>
                </a:ln>
                <a:solidFill>
                  <a:srgbClr val="FFFFFF"/>
                </a:solidFill>
                <a:effectLst/>
                <a:uLnTx/>
                <a:uFillTx/>
              </a:rPr>
              <a:t>(Ex. MSSQL)</a:t>
            </a:r>
          </a:p>
        </p:txBody>
      </p:sp>
      <p:sp>
        <p:nvSpPr>
          <p:cNvPr id="21" name="Text Box 10"/>
          <p:cNvSpPr txBox="1">
            <a:spLocks noChangeArrowheads="1"/>
          </p:cNvSpPr>
          <p:nvPr/>
        </p:nvSpPr>
        <p:spPr bwMode="auto">
          <a:xfrm>
            <a:off x="1041400" y="3772509"/>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err="1">
                <a:ln>
                  <a:noFill/>
                </a:ln>
                <a:solidFill>
                  <a:sysClr val="windowText" lastClr="000000"/>
                </a:solidFill>
                <a:effectLst/>
                <a:uLnTx/>
                <a:uFillTx/>
              </a:rPr>
              <a:t>Användargränsnittslager</a:t>
            </a:r>
            <a:r>
              <a:rPr kumimoji="0" lang="sv-SE" sz="1800" b="1" i="0" u="none" strike="noStrike" kern="0" cap="none" spc="0" normalizeH="0" baseline="0" noProof="0" dirty="0">
                <a:ln>
                  <a:noFill/>
                </a:ln>
                <a:solidFill>
                  <a:sysClr val="windowText" lastClr="000000"/>
                </a:solidFill>
                <a:effectLst/>
                <a:uLnTx/>
                <a:uFillTx/>
              </a:rPr>
              <a:t> </a:t>
            </a:r>
            <a:r>
              <a:rPr kumimoji="0" lang="sv-SE" sz="1800" b="0" i="0" u="none" strike="noStrike" kern="0" cap="none" spc="0" normalizeH="0" baseline="0" noProof="0" dirty="0">
                <a:ln>
                  <a:noFill/>
                </a:ln>
                <a:solidFill>
                  <a:sysClr val="windowText" lastClr="000000"/>
                </a:solidFill>
                <a:effectLst/>
                <a:uLnTx/>
                <a:uFillTx/>
              </a:rPr>
              <a:t>(Ex. ASP.NET .</a:t>
            </a:r>
            <a:r>
              <a:rPr kumimoji="0" lang="sv-SE" sz="1800" b="0" i="0" u="none" strike="noStrike" kern="0" cap="none" spc="0" normalizeH="0" baseline="0" noProof="0" dirty="0" err="1">
                <a:ln>
                  <a:noFill/>
                </a:ln>
                <a:solidFill>
                  <a:sysClr val="windowText" lastClr="000000"/>
                </a:solidFill>
                <a:effectLst/>
                <a:uLnTx/>
                <a:uFillTx/>
              </a:rPr>
              <a:t>aspx</a:t>
            </a:r>
            <a:r>
              <a:rPr kumimoji="0" lang="sv-SE" sz="1800" b="0" i="0" u="none" strike="noStrike" kern="0" cap="none" spc="0" normalizeH="0" baseline="0" noProof="0" dirty="0">
                <a:ln>
                  <a:noFill/>
                </a:ln>
                <a:solidFill>
                  <a:sysClr val="windowText" lastClr="000000"/>
                </a:solidFill>
                <a:effectLst/>
                <a:uLnTx/>
                <a:uFillTx/>
              </a:rPr>
              <a:t>)</a:t>
            </a:r>
          </a:p>
        </p:txBody>
      </p:sp>
      <p:sp>
        <p:nvSpPr>
          <p:cNvPr id="22" name="Text Box 14"/>
          <p:cNvSpPr txBox="1">
            <a:spLocks noChangeArrowheads="1"/>
          </p:cNvSpPr>
          <p:nvPr/>
        </p:nvSpPr>
        <p:spPr bwMode="auto">
          <a:xfrm>
            <a:off x="1042988" y="2961296"/>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a:ln>
                  <a:noFill/>
                </a:ln>
                <a:solidFill>
                  <a:sysClr val="windowText" lastClr="000000"/>
                </a:solidFill>
                <a:effectLst/>
                <a:uLnTx/>
                <a:uFillTx/>
              </a:rPr>
              <a:t>Presentation </a:t>
            </a:r>
            <a:r>
              <a:rPr kumimoji="0" lang="sv-SE" sz="1800" b="0" i="0" u="none" strike="noStrike" kern="0" cap="none" spc="0" normalizeH="0" baseline="0" noProof="0">
                <a:ln>
                  <a:noFill/>
                </a:ln>
                <a:solidFill>
                  <a:sysClr val="windowText" lastClr="000000"/>
                </a:solidFill>
                <a:effectLst/>
                <a:uLnTx/>
                <a:uFillTx/>
              </a:rPr>
              <a:t>(CSS)</a:t>
            </a:r>
          </a:p>
        </p:txBody>
      </p:sp>
      <p:sp>
        <p:nvSpPr>
          <p:cNvPr id="23" name="Text Box 12"/>
          <p:cNvSpPr txBox="1">
            <a:spLocks noChangeArrowheads="1"/>
          </p:cNvSpPr>
          <p:nvPr/>
        </p:nvSpPr>
        <p:spPr bwMode="auto">
          <a:xfrm>
            <a:off x="1042988" y="3383571"/>
            <a:ext cx="6985000" cy="3693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Struktur </a:t>
            </a:r>
            <a:r>
              <a:rPr kumimoji="0" lang="sv-SE" sz="1800" b="0" i="0" u="none" strike="noStrike" kern="0" cap="none" spc="0" normalizeH="0" baseline="0" noProof="0" dirty="0" smtClean="0">
                <a:ln>
                  <a:noFill/>
                </a:ln>
                <a:solidFill>
                  <a:sysClr val="windowText" lastClr="000000"/>
                </a:solidFill>
                <a:effectLst/>
                <a:uLnTx/>
                <a:uFillTx/>
              </a:rPr>
              <a:t>(HTML</a:t>
            </a:r>
            <a:r>
              <a:rPr kumimoji="0" lang="sv-SE" sz="1800" b="0" i="0" u="none" strike="noStrike" kern="0" cap="none" spc="0" normalizeH="0" baseline="0" noProof="0" dirty="0">
                <a:ln>
                  <a:noFill/>
                </a:ln>
                <a:solidFill>
                  <a:sysClr val="windowText" lastClr="000000"/>
                </a:solidFill>
                <a:effectLst/>
                <a:uLnTx/>
                <a:uFillTx/>
              </a:rPr>
              <a:t>)</a:t>
            </a:r>
          </a:p>
        </p:txBody>
      </p:sp>
      <p:pic>
        <p:nvPicPr>
          <p:cNvPr id="24" name="Picture 22" descr="P:\Icons\128x128\shadow\magic-wand.png"/>
          <p:cNvPicPr>
            <a:picLocks noChangeAspect="1" noChangeArrowheads="1"/>
          </p:cNvPicPr>
          <p:nvPr/>
        </p:nvPicPr>
        <p:blipFill>
          <a:blip r:embed="rId8" cstate="print"/>
          <a:srcRect/>
          <a:stretch>
            <a:fillRect/>
          </a:stretch>
        </p:blipFill>
        <p:spPr bwMode="auto">
          <a:xfrm>
            <a:off x="6215063" y="2129446"/>
            <a:ext cx="609600" cy="609600"/>
          </a:xfrm>
          <a:prstGeom prst="rect">
            <a:avLst/>
          </a:prstGeom>
          <a:noFill/>
          <a:ln w="9525">
            <a:noFill/>
            <a:miter lim="800000"/>
            <a:headEnd/>
            <a:tailEnd/>
          </a:ln>
        </p:spPr>
      </p:pic>
      <p:sp>
        <p:nvSpPr>
          <p:cNvPr id="25" name="Oval 24"/>
          <p:cNvSpPr/>
          <p:nvPr/>
        </p:nvSpPr>
        <p:spPr bwMode="auto">
          <a:xfrm>
            <a:off x="7072330" y="3701076"/>
            <a:ext cx="1836000" cy="1764000"/>
          </a:xfrm>
          <a:prstGeom prst="ellipse">
            <a:avLst/>
          </a:prstGeom>
          <a:solidFill>
            <a:srgbClr val="2D2D8A">
              <a:lumMod val="60000"/>
              <a:lumOff val="40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26" name="TextBox 25"/>
          <p:cNvSpPr txBox="1"/>
          <p:nvPr/>
        </p:nvSpPr>
        <p:spPr>
          <a:xfrm>
            <a:off x="7397147" y="4282764"/>
            <a:ext cx="1258678" cy="523220"/>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2800" b="1" i="0" u="none" strike="noStrike" kern="0" cap="none" spc="150" normalizeH="0" baseline="0" noProof="0" dirty="0">
                <a:ln w="11430"/>
                <a:solidFill>
                  <a:srgbClr val="F8F8F8"/>
                </a:solidFill>
                <a:effectLst>
                  <a:outerShdw blurRad="25400" algn="tl" rotWithShape="0">
                    <a:srgbClr val="000000">
                      <a:alpha val="43000"/>
                    </a:srgbClr>
                  </a:outerShdw>
                </a:effectLst>
                <a:uLnTx/>
                <a:uFillTx/>
              </a:rPr>
              <a:t>Server</a:t>
            </a:r>
          </a:p>
        </p:txBody>
      </p:sp>
      <p:sp>
        <p:nvSpPr>
          <p:cNvPr id="27" name="Oval 26"/>
          <p:cNvSpPr/>
          <p:nvPr/>
        </p:nvSpPr>
        <p:spPr bwMode="auto">
          <a:xfrm>
            <a:off x="1357290" y="2772382"/>
            <a:ext cx="1008000" cy="972000"/>
          </a:xfrm>
          <a:prstGeom prst="ellipse">
            <a:avLst/>
          </a:prstGeom>
          <a:solidFill>
            <a:srgbClr val="BBE0E3">
              <a:lumMod val="75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000000"/>
              </a:solidFill>
              <a:effectLst/>
              <a:uLnTx/>
              <a:uFillTx/>
              <a:latin typeface="Verdana"/>
              <a:ea typeface="+mn-ea"/>
              <a:cs typeface="+mn-cs"/>
            </a:endParaRPr>
          </a:p>
        </p:txBody>
      </p:sp>
      <p:sp>
        <p:nvSpPr>
          <p:cNvPr id="28" name="TextBox 27"/>
          <p:cNvSpPr txBox="1"/>
          <p:nvPr/>
        </p:nvSpPr>
        <p:spPr>
          <a:xfrm>
            <a:off x="1437641" y="3058134"/>
            <a:ext cx="857927" cy="369332"/>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150" normalizeH="0" baseline="0" noProof="0" dirty="0">
                <a:ln w="11430"/>
                <a:solidFill>
                  <a:srgbClr val="F8F8F8"/>
                </a:solidFill>
                <a:effectLst>
                  <a:outerShdw blurRad="25400" algn="tl" rotWithShape="0">
                    <a:srgbClr val="000000">
                      <a:alpha val="43000"/>
                    </a:srgbClr>
                  </a:outerShdw>
                </a:effectLst>
                <a:uLnTx/>
                <a:uFillTx/>
              </a:rPr>
              <a:t>Klient</a:t>
            </a:r>
          </a:p>
        </p:txBody>
      </p:sp>
    </p:spTree>
    <p:extLst>
      <p:ext uri="{BB962C8B-B14F-4D97-AF65-F5344CB8AC3E}">
        <p14:creationId xmlns:p14="http://schemas.microsoft.com/office/powerpoint/2010/main" val="38853704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1"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0" presetClass="exit" presetSubtype="0" fill="hold" grpId="1"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21"/>
                                        </p:tgtEl>
                                      </p:cBhvr>
                                    </p:animEffect>
                                    <p:set>
                                      <p:cBhvr>
                                        <p:cTn id="16" dur="1" fill="hold">
                                          <p:stCondLst>
                                            <p:cond delay="499"/>
                                          </p:stCondLst>
                                        </p:cTn>
                                        <p:tgtEl>
                                          <p:spTgt spid="21"/>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3"/>
                                        </p:tgtEl>
                                      </p:cBhvr>
                                    </p:animEffect>
                                    <p:set>
                                      <p:cBhvr>
                                        <p:cTn id="46" dur="1" fill="hold">
                                          <p:stCondLst>
                                            <p:cond delay="499"/>
                                          </p:stCondLst>
                                        </p:cTn>
                                        <p:tgtEl>
                                          <p:spTgt spid="13"/>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6" grpId="1" animBg="1"/>
      <p:bldP spid="7" grpId="1"/>
      <p:bldP spid="9" grpId="1" animBg="1"/>
      <p:bldP spid="11" grpId="1"/>
      <p:bldP spid="12" grpId="1" animBg="1"/>
      <p:bldP spid="20" grpId="1"/>
      <p:bldP spid="21" grpId="1"/>
      <p:bldP spid="25" grpId="1" animBg="1"/>
      <p:bldP spid="26"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 4.01</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10" name="Oval 9"/>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1" name="TextBox 10"/>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3" name="Oval 12"/>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6" name="Oval 15"/>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7" name="TextBox 16"/>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9" name="Oval 18"/>
          <p:cNvSpPr/>
          <p:nvPr/>
        </p:nvSpPr>
        <p:spPr>
          <a:xfrm>
            <a:off x="3955532" y="1136648"/>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0" name="TextBox 19"/>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25" name="Oval 24"/>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31" name="Oval 30"/>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32" name="TextBox 31"/>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46" name="Oval 45"/>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47" name="TextBox 46"/>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55" name="Oval 54"/>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56" name="TextBox 55"/>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58" name="Oval 57"/>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59" name="TextBox 58"/>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3" name="TextBox 2"/>
          <p:cNvSpPr txBox="1"/>
          <p:nvPr/>
        </p:nvSpPr>
        <p:spPr>
          <a:xfrm>
            <a:off x="641755" y="2209428"/>
            <a:ext cx="5226390" cy="1200329"/>
          </a:xfrm>
          <a:prstGeom prst="rect">
            <a:avLst/>
          </a:prstGeom>
          <a:noFill/>
        </p:spPr>
        <p:txBody>
          <a:bodyPr wrap="square" rtlCol="0">
            <a:spAutoFit/>
          </a:bodyPr>
          <a:lstStyle/>
          <a:p>
            <a:pPr marL="285750" indent="-285750">
              <a:buFont typeface="Arial" charset="0"/>
              <a:buChar char="•"/>
            </a:pPr>
            <a:r>
              <a:rPr lang="sv-SE" dirty="0" smtClean="0">
                <a:latin typeface="Minya Nouvelle" pitchFamily="2" charset="0"/>
              </a:rPr>
              <a:t>Hyper Text </a:t>
            </a:r>
            <a:r>
              <a:rPr lang="sv-SE" dirty="0" err="1" smtClean="0">
                <a:latin typeface="Minya Nouvelle" pitchFamily="2" charset="0"/>
              </a:rPr>
              <a:t>Markup</a:t>
            </a:r>
            <a:r>
              <a:rPr lang="sv-SE" dirty="0" smtClean="0">
                <a:latin typeface="Minya Nouvelle" pitchFamily="2" charset="0"/>
              </a:rPr>
              <a:t> </a:t>
            </a:r>
            <a:r>
              <a:rPr lang="sv-SE" dirty="0" err="1" smtClean="0">
                <a:latin typeface="Minya Nouvelle" pitchFamily="2" charset="0"/>
              </a:rPr>
              <a:t>Language</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Formatering bör läggas i style-</a:t>
            </a:r>
            <a:r>
              <a:rPr lang="sv-SE" dirty="0" err="1" smtClean="0">
                <a:latin typeface="Minya Nouvelle" pitchFamily="2" charset="0"/>
              </a:rPr>
              <a:t>sheets</a:t>
            </a:r>
            <a:r>
              <a:rPr lang="sv-SE" dirty="0" smtClean="0">
                <a:latin typeface="Minya Nouvelle" pitchFamily="2" charset="0"/>
              </a:rPr>
              <a:t>, CSS</a:t>
            </a:r>
          </a:p>
          <a:p>
            <a:pPr marL="285750" indent="-285750">
              <a:buFont typeface="Arial" charset="0"/>
              <a:buChar char="•"/>
            </a:pPr>
            <a:r>
              <a:rPr lang="sv-SE" dirty="0" smtClean="0">
                <a:latin typeface="Minya Nouvelle" pitchFamily="2" charset="0"/>
              </a:rPr>
              <a:t>Flera taggar som styrde utseendet flaggas som olämpliga. (&lt;font&gt;, &lt;center&gt;...)</a:t>
            </a:r>
          </a:p>
        </p:txBody>
      </p:sp>
      <p:pic>
        <p:nvPicPr>
          <p:cNvPr id="89090" name="Picture 2" descr="L:\WorkSpace\tstjo\Icons\v_collection_png\256x256\shadow\code_color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040" y="2065412"/>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77898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p:cNvSpPr/>
          <p:nvPr/>
        </p:nvSpPr>
        <p:spPr>
          <a:xfrm>
            <a:off x="5744909" y="2106974"/>
            <a:ext cx="2376264" cy="2376264"/>
          </a:xfrm>
          <a:prstGeom prst="ellipse">
            <a:avLst/>
          </a:prstGeom>
          <a:ln>
            <a:tailEnd type="arrow"/>
          </a:ln>
        </p:spPr>
        <p:style>
          <a:lnRef idx="0">
            <a:schemeClr val="accent4"/>
          </a:lnRef>
          <a:fillRef idx="3">
            <a:schemeClr val="accent4"/>
          </a:fillRef>
          <a:effectRef idx="3">
            <a:schemeClr val="accent4"/>
          </a:effectRef>
          <a:fontRef idx="minor">
            <a:schemeClr val="lt1"/>
          </a:fontRef>
        </p:style>
        <p:txBody>
          <a:bodyPr rtlCol="0" anchor="ctr"/>
          <a:lstStyle/>
          <a:p>
            <a:pPr algn="ct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CSS 3</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endParaRPr lang="sv-SE" sz="1600" dirty="0">
              <a:solidFill>
                <a:schemeClr val="tx1"/>
              </a:solidFill>
              <a:latin typeface="Minya Nouvelle" charset="0"/>
            </a:endParaRPr>
          </a:p>
        </p:txBody>
      </p:sp>
      <p:sp>
        <p:nvSpPr>
          <p:cNvPr id="29" name="Oval 28"/>
          <p:cNvSpPr/>
          <p:nvPr/>
        </p:nvSpPr>
        <p:spPr>
          <a:xfrm>
            <a:off x="6153982" y="2529910"/>
            <a:ext cx="1565589" cy="1565589"/>
          </a:xfrm>
          <a:prstGeom prst="ellipse">
            <a:avLst/>
          </a:prstGeom>
          <a:noFill/>
          <a:ln>
            <a:tailEnd type="arrow"/>
          </a:ln>
        </p:spPr>
        <p:style>
          <a:lnRef idx="2">
            <a:schemeClr val="accent2"/>
          </a:lnRef>
          <a:fillRef idx="1">
            <a:schemeClr val="lt1"/>
          </a:fillRef>
          <a:effectRef idx="0">
            <a:schemeClr val="accent2"/>
          </a:effectRef>
          <a:fontRef idx="minor">
            <a:schemeClr val="dk1"/>
          </a:fontRef>
        </p:style>
        <p:txBody>
          <a:bodyPr rtlCol="0" anchor="ctr"/>
          <a:lstStyle/>
          <a:p>
            <a:pPr algn="ct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CSS 2</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endParaRPr lang="sv-SE" sz="1600" dirty="0">
              <a:ln>
                <a:solidFill>
                  <a:schemeClr val="tx1"/>
                </a:solidFill>
              </a:ln>
              <a:latin typeface="Minya Nouvelle" charset="0"/>
            </a:endParaRPr>
          </a:p>
        </p:txBody>
      </p:sp>
      <p:sp>
        <p:nvSpPr>
          <p:cNvPr id="2" name="Title 1"/>
          <p:cNvSpPr>
            <a:spLocks noGrp="1"/>
          </p:cNvSpPr>
          <p:nvPr>
            <p:ph type="ctrTitle"/>
          </p:nvPr>
        </p:nvSpPr>
        <p:spPr/>
        <p:txBody>
          <a:bodyPr/>
          <a:lstStyle/>
          <a:p>
            <a:r>
              <a:rPr lang="sv-SE" dirty="0" smtClean="0"/>
              <a:t>CSS</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9" name="Oval 8"/>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3" name="TextBox 2"/>
          <p:cNvSpPr txBox="1"/>
          <p:nvPr/>
        </p:nvSpPr>
        <p:spPr>
          <a:xfrm>
            <a:off x="743776" y="1896436"/>
            <a:ext cx="4018113" cy="2585323"/>
          </a:xfrm>
          <a:prstGeom prst="rect">
            <a:avLst/>
          </a:prstGeom>
          <a:noFill/>
        </p:spPr>
        <p:txBody>
          <a:bodyPr wrap="square" rtlCol="0">
            <a:spAutoFit/>
          </a:bodyPr>
          <a:lstStyle/>
          <a:p>
            <a:pPr marL="285750" indent="-285750">
              <a:buFont typeface="Arial" charset="0"/>
              <a:buChar char="•"/>
            </a:pPr>
            <a:r>
              <a:rPr lang="sv-SE" dirty="0" err="1" smtClean="0">
                <a:latin typeface="Minya Nouvelle" pitchFamily="2" charset="0"/>
              </a:rPr>
              <a:t>Cascading</a:t>
            </a:r>
            <a:r>
              <a:rPr lang="sv-SE" dirty="0" smtClean="0">
                <a:latin typeface="Minya Nouvelle" pitchFamily="2" charset="0"/>
              </a:rPr>
              <a:t> Style </a:t>
            </a:r>
            <a:r>
              <a:rPr lang="sv-SE" dirty="0" err="1" smtClean="0">
                <a:latin typeface="Minya Nouvelle" pitchFamily="2" charset="0"/>
              </a:rPr>
              <a:t>Sheets</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Definierar hur HTML-element presenteras</a:t>
            </a:r>
          </a:p>
          <a:p>
            <a:pPr marL="285750" indent="-285750">
              <a:buFont typeface="Arial" charset="0"/>
              <a:buChar char="•"/>
            </a:pPr>
            <a:r>
              <a:rPr lang="sv-SE" dirty="0" smtClean="0">
                <a:latin typeface="Minya Nouvelle" pitchFamily="2" charset="0"/>
              </a:rPr>
              <a:t>Sparas i vanligtvis i separata filer</a:t>
            </a:r>
          </a:p>
          <a:p>
            <a:pPr marL="285750" indent="-285750">
              <a:buFont typeface="Arial" charset="0"/>
              <a:buChar char="•"/>
            </a:pPr>
            <a:r>
              <a:rPr lang="sv-SE" dirty="0" smtClean="0">
                <a:latin typeface="Minya Nouvelle" pitchFamily="2" charset="0"/>
              </a:rPr>
              <a:t>Möjliggör att vi enkelt kan ändra sidans presentation</a:t>
            </a:r>
          </a:p>
          <a:p>
            <a:pPr marL="285750" indent="-285750">
              <a:buFont typeface="Arial" charset="0"/>
              <a:buChar char="•"/>
            </a:pPr>
            <a:r>
              <a:rPr lang="sv-SE" dirty="0" smtClean="0">
                <a:latin typeface="Minya Nouvelle" pitchFamily="2" charset="0"/>
              </a:rPr>
              <a:t>CSS2.1 senast stabila version</a:t>
            </a:r>
          </a:p>
          <a:p>
            <a:pPr marL="285750" indent="-285750">
              <a:buFont typeface="Arial" charset="0"/>
              <a:buChar char="•"/>
            </a:pPr>
            <a:r>
              <a:rPr lang="sv-SE" dirty="0" smtClean="0">
                <a:latin typeface="Minya Nouvelle" pitchFamily="2" charset="0"/>
              </a:rPr>
              <a:t>CSS3 på gång</a:t>
            </a:r>
          </a:p>
          <a:p>
            <a:endParaRPr lang="sv-SE" dirty="0" smtClean="0">
              <a:latin typeface="Minya Nouvelle" pitchFamily="2" charset="0"/>
            </a:endParaRPr>
          </a:p>
        </p:txBody>
      </p:sp>
      <p:sp>
        <p:nvSpPr>
          <p:cNvPr id="28" name="Oval 27"/>
          <p:cNvSpPr/>
          <p:nvPr/>
        </p:nvSpPr>
        <p:spPr>
          <a:xfrm>
            <a:off x="6547710" y="2969464"/>
            <a:ext cx="792088" cy="792088"/>
          </a:xfrm>
          <a:prstGeom prst="ellipse">
            <a:avLst/>
          </a:prstGeom>
          <a:noFill/>
          <a:ln>
            <a:tailEnd type="arrow"/>
          </a:ln>
        </p:spPr>
        <p:style>
          <a:lnRef idx="2">
            <a:schemeClr val="accent5"/>
          </a:lnRef>
          <a:fillRef idx="1">
            <a:schemeClr val="lt1"/>
          </a:fillRef>
          <a:effectRef idx="0">
            <a:schemeClr val="accent5"/>
          </a:effectRef>
          <a:fontRef idx="minor">
            <a:schemeClr val="dk1"/>
          </a:fontRef>
        </p:style>
        <p:txBody>
          <a:bodyPr rtlCol="0" anchor="ctr"/>
          <a:lstStyle/>
          <a:p>
            <a:pPr algn="ctr"/>
            <a:r>
              <a:rPr lang="sv-SE" sz="1600" dirty="0" smtClean="0">
                <a:latin typeface="Minya Nouvelle" charset="0"/>
              </a:rPr>
              <a:t>CSS1</a:t>
            </a:r>
            <a:endParaRPr lang="sv-SE" sz="1600" dirty="0">
              <a:latin typeface="Minya Nouvelle" charset="0"/>
            </a:endParaRPr>
          </a:p>
        </p:txBody>
      </p:sp>
    </p:spTree>
    <p:extLst>
      <p:ext uri="{BB962C8B-B14F-4D97-AF65-F5344CB8AC3E}">
        <p14:creationId xmlns:p14="http://schemas.microsoft.com/office/powerpoint/2010/main" val="59158607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XHTML</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9" name="Oval 8"/>
          <p:cNvSpPr/>
          <p:nvPr/>
        </p:nvSpPr>
        <p:spPr>
          <a:xfrm>
            <a:off x="4410443" y="1144793"/>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27" name="TextBox 26"/>
          <p:cNvSpPr txBox="1"/>
          <p:nvPr/>
        </p:nvSpPr>
        <p:spPr>
          <a:xfrm>
            <a:off x="740135" y="2569468"/>
            <a:ext cx="4473917" cy="1477328"/>
          </a:xfrm>
          <a:prstGeom prst="rect">
            <a:avLst/>
          </a:prstGeom>
          <a:noFill/>
        </p:spPr>
        <p:txBody>
          <a:bodyPr wrap="none" rtlCol="0">
            <a:spAutoFit/>
          </a:bodyPr>
          <a:lstStyle/>
          <a:p>
            <a:pPr marL="285750" indent="-285750">
              <a:buFont typeface="Arial" charset="0"/>
              <a:buChar char="•"/>
            </a:pPr>
            <a:r>
              <a:rPr lang="sv-SE" dirty="0" err="1" smtClean="0">
                <a:latin typeface="Minya Nouvelle" pitchFamily="2" charset="0"/>
              </a:rPr>
              <a:t>Extensible</a:t>
            </a:r>
            <a:r>
              <a:rPr lang="sv-SE" dirty="0" smtClean="0">
                <a:latin typeface="Minya Nouvelle" pitchFamily="2" charset="0"/>
              </a:rPr>
              <a:t> HTML</a:t>
            </a:r>
          </a:p>
          <a:p>
            <a:pPr marL="285750" indent="-285750">
              <a:buFont typeface="Arial" charset="0"/>
              <a:buChar char="•"/>
            </a:pPr>
            <a:r>
              <a:rPr lang="sv-SE" dirty="0" smtClean="0">
                <a:latin typeface="Minya Nouvelle" pitchFamily="2" charset="0"/>
              </a:rPr>
              <a:t>Tanken var att ta HTML närmre XML</a:t>
            </a:r>
            <a:br>
              <a:rPr lang="sv-SE" dirty="0" smtClean="0">
                <a:latin typeface="Minya Nouvelle" pitchFamily="2" charset="0"/>
              </a:rPr>
            </a:br>
            <a:r>
              <a:rPr lang="sv-SE" dirty="0" smtClean="0">
                <a:latin typeface="Minya Nouvelle" pitchFamily="2" charset="0"/>
              </a:rPr>
              <a:t>(XML: </a:t>
            </a:r>
            <a:r>
              <a:rPr lang="sv-SE" dirty="0" err="1" smtClean="0">
                <a:latin typeface="Minya Nouvelle" pitchFamily="2" charset="0"/>
              </a:rPr>
              <a:t>Extensible</a:t>
            </a:r>
            <a:r>
              <a:rPr lang="sv-SE" dirty="0" smtClean="0">
                <a:latin typeface="Minya Nouvelle" pitchFamily="2" charset="0"/>
              </a:rPr>
              <a:t> </a:t>
            </a:r>
            <a:r>
              <a:rPr lang="sv-SE" dirty="0" err="1" smtClean="0">
                <a:latin typeface="Minya Nouvelle" pitchFamily="2" charset="0"/>
              </a:rPr>
              <a:t>Markup</a:t>
            </a:r>
            <a:r>
              <a:rPr lang="sv-SE" dirty="0" smtClean="0">
                <a:latin typeface="Minya Nouvelle" pitchFamily="2" charset="0"/>
              </a:rPr>
              <a:t> </a:t>
            </a:r>
            <a:r>
              <a:rPr lang="sv-SE" dirty="0" err="1" smtClean="0">
                <a:latin typeface="Minya Nouvelle" pitchFamily="2" charset="0"/>
              </a:rPr>
              <a:t>Language</a:t>
            </a:r>
            <a:r>
              <a:rPr lang="sv-SE" dirty="0" smtClean="0">
                <a:latin typeface="Minya Nouvelle" pitchFamily="2" charset="0"/>
              </a:rPr>
              <a:t>)</a:t>
            </a:r>
          </a:p>
          <a:p>
            <a:pPr marL="285750" indent="-285750">
              <a:buFont typeface="Arial" charset="0"/>
              <a:buChar char="•"/>
            </a:pPr>
            <a:r>
              <a:rPr lang="sv-SE" dirty="0" smtClean="0">
                <a:latin typeface="Minya Nouvelle" pitchFamily="2" charset="0"/>
              </a:rPr>
              <a:t>Striktare regler</a:t>
            </a:r>
          </a:p>
          <a:p>
            <a:pPr marL="285750" indent="-285750">
              <a:buFont typeface="Arial" charset="0"/>
              <a:buChar char="•"/>
            </a:pPr>
            <a:r>
              <a:rPr lang="sv-SE" dirty="0" smtClean="0">
                <a:latin typeface="Minya Nouvelle" pitchFamily="2" charset="0"/>
              </a:rPr>
              <a:t>Lättare att maskintolka</a:t>
            </a:r>
          </a:p>
        </p:txBody>
      </p:sp>
      <p:pic>
        <p:nvPicPr>
          <p:cNvPr id="90114" name="Picture 2" descr="L:\WorkSpace\tstjo\Icons\v_collection_png\256x256\shadow\garb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3648" y="2550597"/>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0116" name="Picture 4" descr="L:\WorkSpace\tstjo\Icons\v_collection_png\128x128\shadow\co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317397">
            <a:off x="6316865" y="1580285"/>
            <a:ext cx="1154421" cy="115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44647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9" name="Oval 8"/>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pic>
        <p:nvPicPr>
          <p:cNvPr id="27" name="Picture 2" descr="http://www.w3.org/html/logo/downloads/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28" y="1993404"/>
            <a:ext cx="2848929" cy="28489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15593" y="1890032"/>
            <a:ext cx="3887346" cy="1477328"/>
          </a:xfrm>
          <a:prstGeom prst="rect">
            <a:avLst/>
          </a:prstGeom>
          <a:noFill/>
        </p:spPr>
        <p:txBody>
          <a:bodyPr wrap="none" rtlCol="0">
            <a:spAutoFit/>
          </a:bodyPr>
          <a:lstStyle/>
          <a:p>
            <a:pPr marL="285750" indent="-285750">
              <a:buFont typeface="Arial" charset="0"/>
              <a:buChar char="•"/>
            </a:pPr>
            <a:r>
              <a:rPr lang="sv-SE" dirty="0" smtClean="0">
                <a:latin typeface="Minya Nouvelle" pitchFamily="2" charset="0"/>
              </a:rPr>
              <a:t>Del av "The </a:t>
            </a:r>
            <a:r>
              <a:rPr lang="sv-SE" dirty="0" err="1" smtClean="0">
                <a:latin typeface="Minya Nouvelle" pitchFamily="2" charset="0"/>
              </a:rPr>
              <a:t>Open</a:t>
            </a:r>
            <a:r>
              <a:rPr lang="sv-SE" dirty="0" smtClean="0">
                <a:latin typeface="Minya Nouvelle" pitchFamily="2" charset="0"/>
              </a:rPr>
              <a:t> Web </a:t>
            </a:r>
            <a:r>
              <a:rPr lang="sv-SE" dirty="0" err="1" smtClean="0">
                <a:latin typeface="Minya Nouvelle" pitchFamily="2" charset="0"/>
              </a:rPr>
              <a:t>Platform</a:t>
            </a:r>
            <a:r>
              <a:rPr lang="sv-SE" dirty="0" smtClean="0">
                <a:latin typeface="Minya Nouvelle" pitchFamily="2" charset="0"/>
              </a:rPr>
              <a:t>"</a:t>
            </a:r>
          </a:p>
          <a:p>
            <a:pPr marL="285750" indent="-285750">
              <a:buFont typeface="Arial" charset="0"/>
              <a:buChar char="•"/>
            </a:pPr>
            <a:r>
              <a:rPr lang="sv-SE" dirty="0" smtClean="0">
                <a:latin typeface="Minya Nouvelle" pitchFamily="2" charset="0"/>
              </a:rPr>
              <a:t>Under W3C:s paraply, numera</a:t>
            </a:r>
          </a:p>
          <a:p>
            <a:pPr marL="285750" indent="-285750">
              <a:buFont typeface="Arial" charset="0"/>
              <a:buChar char="•"/>
            </a:pPr>
            <a:r>
              <a:rPr lang="sv-SE" dirty="0" err="1" smtClean="0">
                <a:latin typeface="Minya Nouvelle" pitchFamily="2" charset="0"/>
              </a:rPr>
              <a:t>Candidate</a:t>
            </a:r>
            <a:r>
              <a:rPr lang="sv-SE" dirty="0" smtClean="0">
                <a:latin typeface="Minya Nouvelle" pitchFamily="2" charset="0"/>
              </a:rPr>
              <a:t> Release 2012</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Färdigt, </a:t>
            </a:r>
            <a:r>
              <a:rPr lang="sv-SE" dirty="0" smtClean="0">
                <a:latin typeface="Minya Nouvelle" pitchFamily="2" charset="0"/>
              </a:rPr>
              <a:t>Q4 </a:t>
            </a:r>
            <a:r>
              <a:rPr lang="sv-SE" dirty="0" smtClean="0">
                <a:latin typeface="Minya Nouvelle" pitchFamily="2" charset="0"/>
              </a:rPr>
              <a:t>2014 (?)</a:t>
            </a:r>
          </a:p>
          <a:p>
            <a:endParaRPr lang="sv-SE" dirty="0" smtClean="0">
              <a:latin typeface="Minya Nouvelle" pitchFamily="2" charset="0"/>
            </a:endParaRPr>
          </a:p>
        </p:txBody>
      </p:sp>
      <p:sp>
        <p:nvSpPr>
          <p:cNvPr id="28" name="TextBox 27"/>
          <p:cNvSpPr txBox="1"/>
          <p:nvPr/>
        </p:nvSpPr>
        <p:spPr>
          <a:xfrm rot="471535">
            <a:off x="1192368" y="4554334"/>
            <a:ext cx="926857" cy="369332"/>
          </a:xfrm>
          <a:prstGeom prst="rect">
            <a:avLst/>
          </a:prstGeom>
          <a:noFill/>
        </p:spPr>
        <p:txBody>
          <a:bodyPr wrap="none" rtlCol="0">
            <a:spAutoFit/>
          </a:bodyPr>
          <a:lstStyle/>
          <a:p>
            <a:r>
              <a:rPr lang="sv-SE" dirty="0" smtClean="0">
                <a:latin typeface="Minya Nouvelle" pitchFamily="2" charset="0"/>
              </a:rPr>
              <a:t>&lt;video&gt;</a:t>
            </a:r>
          </a:p>
        </p:txBody>
      </p:sp>
      <p:sp>
        <p:nvSpPr>
          <p:cNvPr id="29" name="TextBox 28"/>
          <p:cNvSpPr txBox="1"/>
          <p:nvPr/>
        </p:nvSpPr>
        <p:spPr>
          <a:xfrm rot="591037">
            <a:off x="2953209" y="4088866"/>
            <a:ext cx="894797" cy="369332"/>
          </a:xfrm>
          <a:prstGeom prst="rect">
            <a:avLst/>
          </a:prstGeom>
          <a:noFill/>
        </p:spPr>
        <p:txBody>
          <a:bodyPr wrap="none" rtlCol="0">
            <a:spAutoFit/>
          </a:bodyPr>
          <a:lstStyle/>
          <a:p>
            <a:r>
              <a:rPr lang="sv-SE" dirty="0" smtClean="0">
                <a:latin typeface="Minya Nouvelle" pitchFamily="2" charset="0"/>
              </a:rPr>
              <a:t>canvas</a:t>
            </a:r>
          </a:p>
        </p:txBody>
      </p:sp>
      <p:sp>
        <p:nvSpPr>
          <p:cNvPr id="30" name="TextBox 29"/>
          <p:cNvSpPr txBox="1"/>
          <p:nvPr/>
        </p:nvSpPr>
        <p:spPr>
          <a:xfrm rot="20719663">
            <a:off x="2302685" y="4674661"/>
            <a:ext cx="2022271" cy="369332"/>
          </a:xfrm>
          <a:prstGeom prst="rect">
            <a:avLst/>
          </a:prstGeom>
          <a:noFill/>
        </p:spPr>
        <p:txBody>
          <a:bodyPr wrap="square" rtlCol="0">
            <a:spAutoFit/>
          </a:bodyPr>
          <a:lstStyle/>
          <a:p>
            <a:r>
              <a:rPr lang="sv-SE" dirty="0" err="1" smtClean="0">
                <a:latin typeface="Minya Nouvelle" pitchFamily="2" charset="0"/>
              </a:rPr>
              <a:t>offline</a:t>
            </a:r>
            <a:r>
              <a:rPr lang="sv-SE" dirty="0" smtClean="0">
                <a:latin typeface="Minya Nouvelle" pitchFamily="2" charset="0"/>
              </a:rPr>
              <a:t> </a:t>
            </a:r>
            <a:r>
              <a:rPr lang="sv-SE" dirty="0" err="1" smtClean="0">
                <a:latin typeface="Minya Nouvelle" pitchFamily="2" charset="0"/>
              </a:rPr>
              <a:t>storage</a:t>
            </a:r>
            <a:endParaRPr lang="sv-SE" dirty="0" smtClean="0">
              <a:latin typeface="Minya Nouvelle" pitchFamily="2" charset="0"/>
            </a:endParaRPr>
          </a:p>
        </p:txBody>
      </p:sp>
      <p:sp>
        <p:nvSpPr>
          <p:cNvPr id="31" name="TextBox 30"/>
          <p:cNvSpPr txBox="1"/>
          <p:nvPr/>
        </p:nvSpPr>
        <p:spPr>
          <a:xfrm>
            <a:off x="3928925" y="3788285"/>
            <a:ext cx="1398140" cy="369332"/>
          </a:xfrm>
          <a:prstGeom prst="rect">
            <a:avLst/>
          </a:prstGeom>
          <a:noFill/>
        </p:spPr>
        <p:txBody>
          <a:bodyPr wrap="none" rtlCol="0">
            <a:spAutoFit/>
          </a:bodyPr>
          <a:lstStyle/>
          <a:p>
            <a:r>
              <a:rPr lang="sv-SE" dirty="0" smtClean="0">
                <a:latin typeface="Minya Nouvelle" pitchFamily="2" charset="0"/>
              </a:rPr>
              <a:t>drag-n-</a:t>
            </a:r>
            <a:r>
              <a:rPr lang="sv-SE" dirty="0" err="1" smtClean="0">
                <a:latin typeface="Minya Nouvelle" pitchFamily="2" charset="0"/>
              </a:rPr>
              <a:t>drop</a:t>
            </a:r>
            <a:endParaRPr lang="sv-SE" dirty="0" smtClean="0">
              <a:latin typeface="Minya Nouvelle" pitchFamily="2" charset="0"/>
            </a:endParaRPr>
          </a:p>
        </p:txBody>
      </p:sp>
      <p:sp>
        <p:nvSpPr>
          <p:cNvPr id="32" name="TextBox 31"/>
          <p:cNvSpPr txBox="1"/>
          <p:nvPr/>
        </p:nvSpPr>
        <p:spPr>
          <a:xfrm rot="20673411">
            <a:off x="637054" y="3848403"/>
            <a:ext cx="1574470" cy="369332"/>
          </a:xfrm>
          <a:prstGeom prst="rect">
            <a:avLst/>
          </a:prstGeom>
          <a:noFill/>
        </p:spPr>
        <p:txBody>
          <a:bodyPr wrap="none" rtlCol="0">
            <a:spAutoFit/>
          </a:bodyPr>
          <a:lstStyle/>
          <a:p>
            <a:r>
              <a:rPr lang="sv-SE" dirty="0" smtClean="0">
                <a:latin typeface="Minya Nouvelle" pitchFamily="2" charset="0"/>
              </a:rPr>
              <a:t>nya formulär</a:t>
            </a:r>
          </a:p>
        </p:txBody>
      </p:sp>
      <p:sp>
        <p:nvSpPr>
          <p:cNvPr id="33" name="TextBox 32"/>
          <p:cNvSpPr txBox="1"/>
          <p:nvPr/>
        </p:nvSpPr>
        <p:spPr>
          <a:xfrm>
            <a:off x="4411525" y="4739000"/>
            <a:ext cx="372218" cy="369332"/>
          </a:xfrm>
          <a:prstGeom prst="rect">
            <a:avLst/>
          </a:prstGeom>
          <a:noFill/>
        </p:spPr>
        <p:txBody>
          <a:bodyPr wrap="none" rtlCol="0">
            <a:spAutoFit/>
          </a:bodyPr>
          <a:lstStyle/>
          <a:p>
            <a:r>
              <a:rPr lang="sv-SE" dirty="0" smtClean="0">
                <a:latin typeface="Minya Nouvelle" pitchFamily="2" charset="0"/>
              </a:rPr>
              <a:t>...</a:t>
            </a:r>
          </a:p>
        </p:txBody>
      </p:sp>
    </p:spTree>
    <p:extLst>
      <p:ext uri="{BB962C8B-B14F-4D97-AF65-F5344CB8AC3E}">
        <p14:creationId xmlns:p14="http://schemas.microsoft.com/office/powerpoint/2010/main" val="312297612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 </a:t>
            </a:r>
            <a:r>
              <a:rPr lang="sv-SE" dirty="0" err="1" smtClean="0"/>
              <a:t>Next</a:t>
            </a:r>
            <a:endParaRPr lang="sv-SE" dirty="0"/>
          </a:p>
        </p:txBody>
      </p:sp>
      <p:cxnSp>
        <p:nvCxnSpPr>
          <p:cNvPr id="4" name="Straight Connector 3"/>
          <p:cNvCxnSpPr>
            <a:stCxn id="6" idx="6"/>
            <a:endCxn id="8" idx="0"/>
          </p:cNvCxnSpPr>
          <p:nvPr/>
        </p:nvCxnSpPr>
        <p:spPr>
          <a:xfrm>
            <a:off x="539552" y="1218290"/>
            <a:ext cx="8260059" cy="14234"/>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8" name="TextBox 7"/>
          <p:cNvSpPr txBox="1"/>
          <p:nvPr/>
        </p:nvSpPr>
        <p:spPr>
          <a:xfrm>
            <a:off x="8669607" y="1232524"/>
            <a:ext cx="26000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a:t>
            </a:r>
          </a:p>
        </p:txBody>
      </p:sp>
      <p:sp>
        <p:nvSpPr>
          <p:cNvPr id="9" name="Oval 8"/>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28" name="Rectangle 27"/>
          <p:cNvSpPr/>
          <p:nvPr/>
        </p:nvSpPr>
        <p:spPr>
          <a:xfrm>
            <a:off x="2109686" y="2641476"/>
            <a:ext cx="4745530" cy="461665"/>
          </a:xfrm>
          <a:prstGeom prst="rect">
            <a:avLst/>
          </a:prstGeom>
        </p:spPr>
        <p:txBody>
          <a:bodyPr wrap="none">
            <a:spAutoFit/>
          </a:bodyPr>
          <a:lstStyle/>
          <a:p>
            <a:r>
              <a:rPr lang="sv-SE" sz="2400" dirty="0"/>
              <a:t>http://www.w3.org/wiki/HTML/next</a:t>
            </a:r>
          </a:p>
        </p:txBody>
      </p:sp>
    </p:spTree>
    <p:extLst>
      <p:ext uri="{BB962C8B-B14F-4D97-AF65-F5344CB8AC3E}">
        <p14:creationId xmlns:p14="http://schemas.microsoft.com/office/powerpoint/2010/main" val="33463934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13"/>
          <p:cNvSpPr>
            <a:spLocks noChangeArrowheads="1"/>
          </p:cNvSpPr>
          <p:nvPr/>
        </p:nvSpPr>
        <p:spPr bwMode="auto">
          <a:xfrm>
            <a:off x="578738" y="4135386"/>
            <a:ext cx="5616000" cy="972000"/>
          </a:xfrm>
          <a:prstGeom prst="roundRect">
            <a:avLst>
              <a:gd name="adj" fmla="val 16667"/>
            </a:avLst>
          </a:prstGeom>
          <a:solidFill>
            <a:srgbClr val="DAEDEF">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2" name="Title 1"/>
          <p:cNvSpPr>
            <a:spLocks noGrp="1"/>
          </p:cNvSpPr>
          <p:nvPr>
            <p:ph type="ctrTitle"/>
          </p:nvPr>
        </p:nvSpPr>
        <p:spPr/>
        <p:txBody>
          <a:bodyPr/>
          <a:lstStyle/>
          <a:p>
            <a:r>
              <a:rPr lang="sv-SE" dirty="0" smtClean="0"/>
              <a:t>Klientsidan</a:t>
            </a:r>
            <a:endParaRPr lang="sv-SE" dirty="0"/>
          </a:p>
        </p:txBody>
      </p:sp>
      <p:pic>
        <p:nvPicPr>
          <p:cNvPr id="15" name="Picture 20" descr="P:\Icons\128x128\shadow\text_tree.png"/>
          <p:cNvPicPr>
            <a:picLocks noChangeAspect="1" noChangeArrowheads="1"/>
          </p:cNvPicPr>
          <p:nvPr/>
        </p:nvPicPr>
        <p:blipFill>
          <a:blip r:embed="rId2" cstate="print"/>
          <a:srcRect/>
          <a:stretch>
            <a:fillRect/>
          </a:stretch>
        </p:blipFill>
        <p:spPr bwMode="auto">
          <a:xfrm>
            <a:off x="5120985" y="4284002"/>
            <a:ext cx="673995" cy="673996"/>
          </a:xfrm>
          <a:prstGeom prst="rect">
            <a:avLst/>
          </a:prstGeom>
          <a:noFill/>
          <a:ln w="9525">
            <a:noFill/>
            <a:miter lim="800000"/>
            <a:headEnd/>
            <a:tailEnd/>
          </a:ln>
        </p:spPr>
      </p:pic>
      <p:sp>
        <p:nvSpPr>
          <p:cNvPr id="16" name="AutoShape 15"/>
          <p:cNvSpPr>
            <a:spLocks noChangeArrowheads="1"/>
          </p:cNvSpPr>
          <p:nvPr/>
        </p:nvSpPr>
        <p:spPr bwMode="auto">
          <a:xfrm>
            <a:off x="578737" y="2832522"/>
            <a:ext cx="5616000" cy="972000"/>
          </a:xfrm>
          <a:prstGeom prst="roundRect">
            <a:avLst>
              <a:gd name="adj" fmla="val 16667"/>
            </a:avLst>
          </a:prstGeom>
          <a:solidFill>
            <a:srgbClr val="BBE0E3">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7" name="Picture 21" descr="P:\Icons\128x128\shadow\palette2.png"/>
          <p:cNvPicPr>
            <a:picLocks noChangeAspect="1" noChangeArrowheads="1"/>
          </p:cNvPicPr>
          <p:nvPr/>
        </p:nvPicPr>
        <p:blipFill>
          <a:blip r:embed="rId3" cstate="print"/>
          <a:srcRect/>
          <a:stretch>
            <a:fillRect/>
          </a:stretch>
        </p:blipFill>
        <p:spPr bwMode="auto">
          <a:xfrm>
            <a:off x="5061204" y="2953941"/>
            <a:ext cx="729162" cy="729162"/>
          </a:xfrm>
          <a:prstGeom prst="rect">
            <a:avLst/>
          </a:prstGeom>
          <a:noFill/>
          <a:ln w="9525">
            <a:noFill/>
            <a:miter lim="800000"/>
            <a:headEnd/>
            <a:tailEnd/>
          </a:ln>
        </p:spPr>
      </p:pic>
      <p:sp>
        <p:nvSpPr>
          <p:cNvPr id="18" name="AutoShape 15"/>
          <p:cNvSpPr>
            <a:spLocks noChangeArrowheads="1"/>
          </p:cNvSpPr>
          <p:nvPr/>
        </p:nvSpPr>
        <p:spPr bwMode="auto">
          <a:xfrm>
            <a:off x="578737" y="1489348"/>
            <a:ext cx="5616000" cy="972000"/>
          </a:xfrm>
          <a:prstGeom prst="roundRect">
            <a:avLst>
              <a:gd name="adj" fmla="val 16667"/>
            </a:avLst>
          </a:prstGeom>
          <a:solidFill>
            <a:srgbClr val="BBE0E3">
              <a:lumMod val="9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19" name="Text Box 17"/>
          <p:cNvSpPr txBox="1">
            <a:spLocks noChangeArrowheads="1"/>
          </p:cNvSpPr>
          <p:nvPr/>
        </p:nvSpPr>
        <p:spPr bwMode="auto">
          <a:xfrm>
            <a:off x="-468560" y="1661143"/>
            <a:ext cx="6985000" cy="517525"/>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Uppförande </a:t>
            </a:r>
            <a:r>
              <a:rPr kumimoji="0" lang="sv-SE" sz="1800" b="0" i="0" u="none" strike="noStrike" kern="0" cap="none" spc="0" normalizeH="0" baseline="0" noProof="0" dirty="0">
                <a:ln>
                  <a:noFill/>
                </a:ln>
                <a:solidFill>
                  <a:sysClr val="windowText" lastClr="000000"/>
                </a:solidFill>
                <a:effectLst/>
                <a:uLnTx/>
                <a:uFillTx/>
              </a:rPr>
              <a:t>(</a:t>
            </a:r>
            <a:r>
              <a:rPr kumimoji="0" lang="sv-SE" sz="1800" b="0" i="0" u="none" strike="noStrike" kern="0" cap="none" spc="0" normalizeH="0" baseline="0" noProof="0" dirty="0" err="1">
                <a:ln>
                  <a:noFill/>
                </a:ln>
                <a:solidFill>
                  <a:sysClr val="windowText" lastClr="000000"/>
                </a:solidFill>
                <a:effectLst/>
                <a:uLnTx/>
                <a:uFillTx/>
              </a:rPr>
              <a:t>Behavior</a:t>
            </a:r>
            <a:r>
              <a:rPr kumimoji="0" lang="sv-SE" sz="1800" b="0" i="0" u="none" strike="noStrike" kern="0" cap="none" spc="0" normalizeH="0" baseline="0" noProof="0" dirty="0">
                <a:ln>
                  <a:noFill/>
                </a:ln>
                <a:solidFill>
                  <a:sysClr val="windowText" lastClr="000000"/>
                </a:solidFill>
                <a:effectLst/>
                <a:uLnTx/>
                <a:uFillTx/>
              </a:rPr>
              <a:t>)</a:t>
            </a:r>
            <a:br>
              <a:rPr kumimoji="0" lang="sv-SE" sz="1800" b="0" i="0" u="none" strike="noStrike" kern="0" cap="none" spc="0" normalizeH="0" baseline="0" noProof="0" dirty="0">
                <a:ln>
                  <a:noFill/>
                </a:ln>
                <a:solidFill>
                  <a:sysClr val="windowText" lastClr="000000"/>
                </a:solidFill>
                <a:effectLst/>
                <a:uLnTx/>
                <a:uFillTx/>
              </a:rPr>
            </a:br>
            <a:r>
              <a:rPr kumimoji="0" lang="sv-SE" sz="1800" b="0" i="0" u="none" strike="noStrike" kern="0" cap="none" spc="0" normalizeH="0" baseline="0" noProof="0" dirty="0">
                <a:ln>
                  <a:noFill/>
                </a:ln>
                <a:solidFill>
                  <a:sysClr val="windowText" lastClr="000000"/>
                </a:solidFill>
                <a:effectLst/>
                <a:uLnTx/>
                <a:uFillTx/>
              </a:rPr>
              <a:t>JavaScript</a:t>
            </a:r>
          </a:p>
        </p:txBody>
      </p:sp>
      <p:sp>
        <p:nvSpPr>
          <p:cNvPr id="22" name="Text Box 14"/>
          <p:cNvSpPr txBox="1">
            <a:spLocks noChangeArrowheads="1"/>
          </p:cNvSpPr>
          <p:nvPr/>
        </p:nvSpPr>
        <p:spPr bwMode="auto">
          <a:xfrm>
            <a:off x="-468560" y="3166122"/>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Presentation </a:t>
            </a:r>
            <a:r>
              <a:rPr kumimoji="0" lang="sv-SE" sz="1800" b="0" i="0" u="none" strike="noStrike" kern="0" cap="none" spc="0" normalizeH="0" baseline="0" noProof="0" dirty="0">
                <a:ln>
                  <a:noFill/>
                </a:ln>
                <a:solidFill>
                  <a:sysClr val="windowText" lastClr="000000"/>
                </a:solidFill>
                <a:effectLst/>
                <a:uLnTx/>
                <a:uFillTx/>
              </a:rPr>
              <a:t>(CSS)</a:t>
            </a:r>
          </a:p>
        </p:txBody>
      </p:sp>
      <p:sp>
        <p:nvSpPr>
          <p:cNvPr id="23" name="Text Box 12"/>
          <p:cNvSpPr txBox="1">
            <a:spLocks noChangeArrowheads="1"/>
          </p:cNvSpPr>
          <p:nvPr/>
        </p:nvSpPr>
        <p:spPr bwMode="auto">
          <a:xfrm>
            <a:off x="-468560" y="4438398"/>
            <a:ext cx="6985000" cy="3693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Struktur </a:t>
            </a:r>
            <a:r>
              <a:rPr kumimoji="0" lang="sv-SE" sz="1800" b="0" i="0" u="none" strike="noStrike" kern="0" cap="none" spc="0" normalizeH="0" baseline="0" noProof="0" dirty="0" smtClean="0">
                <a:ln>
                  <a:noFill/>
                </a:ln>
                <a:solidFill>
                  <a:sysClr val="windowText" lastClr="000000"/>
                </a:solidFill>
                <a:effectLst/>
                <a:uLnTx/>
                <a:uFillTx/>
              </a:rPr>
              <a:t>(HTML</a:t>
            </a:r>
            <a:r>
              <a:rPr kumimoji="0" lang="sv-SE" sz="1800" b="0" i="0" u="none" strike="noStrike" kern="0" cap="none" spc="0" normalizeH="0" baseline="0" noProof="0" dirty="0">
                <a:ln>
                  <a:noFill/>
                </a:ln>
                <a:solidFill>
                  <a:sysClr val="windowText" lastClr="000000"/>
                </a:solidFill>
                <a:effectLst/>
                <a:uLnTx/>
                <a:uFillTx/>
              </a:rPr>
              <a:t>)</a:t>
            </a:r>
          </a:p>
        </p:txBody>
      </p:sp>
      <p:pic>
        <p:nvPicPr>
          <p:cNvPr id="24" name="Picture 22" descr="P:\Icons\128x128\shadow\magic-wand.png"/>
          <p:cNvPicPr>
            <a:picLocks noChangeAspect="1" noChangeArrowheads="1"/>
          </p:cNvPicPr>
          <p:nvPr/>
        </p:nvPicPr>
        <p:blipFill>
          <a:blip r:embed="rId4" cstate="print"/>
          <a:srcRect/>
          <a:stretch>
            <a:fillRect/>
          </a:stretch>
        </p:blipFill>
        <p:spPr bwMode="auto">
          <a:xfrm>
            <a:off x="5120985" y="1615106"/>
            <a:ext cx="609600" cy="609600"/>
          </a:xfrm>
          <a:prstGeom prst="rect">
            <a:avLst/>
          </a:prstGeom>
          <a:noFill/>
          <a:ln w="9525">
            <a:noFill/>
            <a:miter lim="800000"/>
            <a:headEnd/>
            <a:tailEnd/>
          </a:ln>
        </p:spPr>
      </p:pic>
      <p:sp>
        <p:nvSpPr>
          <p:cNvPr id="27" name="Oval 26"/>
          <p:cNvSpPr/>
          <p:nvPr/>
        </p:nvSpPr>
        <p:spPr bwMode="auto">
          <a:xfrm>
            <a:off x="316227" y="380406"/>
            <a:ext cx="1008000" cy="972000"/>
          </a:xfrm>
          <a:prstGeom prst="ellipse">
            <a:avLst/>
          </a:prstGeom>
          <a:solidFill>
            <a:srgbClr val="BBE0E3">
              <a:lumMod val="75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000000"/>
              </a:solidFill>
              <a:effectLst/>
              <a:uLnTx/>
              <a:uFillTx/>
              <a:latin typeface="Verdana"/>
              <a:ea typeface="+mn-ea"/>
              <a:cs typeface="+mn-cs"/>
            </a:endParaRPr>
          </a:p>
        </p:txBody>
      </p:sp>
      <p:sp>
        <p:nvSpPr>
          <p:cNvPr id="28" name="TextBox 27"/>
          <p:cNvSpPr txBox="1"/>
          <p:nvPr/>
        </p:nvSpPr>
        <p:spPr>
          <a:xfrm>
            <a:off x="396578" y="666158"/>
            <a:ext cx="857927" cy="369332"/>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150" normalizeH="0" baseline="0" noProof="0" dirty="0">
                <a:ln w="11430"/>
                <a:solidFill>
                  <a:srgbClr val="F8F8F8"/>
                </a:solidFill>
                <a:effectLst>
                  <a:outerShdw blurRad="25400" algn="tl" rotWithShape="0">
                    <a:srgbClr val="000000">
                      <a:alpha val="43000"/>
                    </a:srgbClr>
                  </a:outerShdw>
                </a:effectLst>
                <a:uLnTx/>
                <a:uFillTx/>
              </a:rPr>
              <a:t>Klient</a:t>
            </a:r>
          </a:p>
        </p:txBody>
      </p:sp>
      <p:pic>
        <p:nvPicPr>
          <p:cNvPr id="1026" name="Picture 2" descr="http://www.w3.org/html/logo/downloads/HTML5_Logo_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2364" y="1821092"/>
            <a:ext cx="2938883" cy="2938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650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4"/>
                                        </p:tgtEl>
                                      </p:cBhvr>
                                    </p:animEffect>
                                    <p:set>
                                      <p:cBhvr>
                                        <p:cTn id="13"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Klientsidespåret</a:t>
            </a:r>
            <a:endParaRPr lang="sv-SE" dirty="0"/>
          </a:p>
        </p:txBody>
      </p:sp>
      <p:sp>
        <p:nvSpPr>
          <p:cNvPr id="4" name="Rectangle 3"/>
          <p:cNvSpPr/>
          <p:nvPr/>
        </p:nvSpPr>
        <p:spPr>
          <a:xfrm>
            <a:off x="467544"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HTML/CSS</a:t>
            </a:r>
          </a:p>
          <a:p>
            <a:pPr algn="ctr"/>
            <a:r>
              <a:rPr lang="sv-SE" sz="1400" i="1" dirty="0" err="1" smtClean="0"/>
              <a:t>Webbteknisk</a:t>
            </a:r>
            <a:r>
              <a:rPr lang="sv-SE" sz="1400" i="1" dirty="0" smtClean="0"/>
              <a:t> introduktion</a:t>
            </a:r>
            <a:endParaRPr lang="sv-SE" sz="1400" i="1" dirty="0"/>
          </a:p>
        </p:txBody>
      </p:sp>
      <p:sp>
        <p:nvSpPr>
          <p:cNvPr id="5" name="Rectangle 4"/>
          <p:cNvSpPr/>
          <p:nvPr/>
        </p:nvSpPr>
        <p:spPr>
          <a:xfrm>
            <a:off x="1187624" y="3361556"/>
            <a:ext cx="1656184" cy="936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v-SE" sz="1600" dirty="0" smtClean="0"/>
              <a:t>Objektorienterad programmering</a:t>
            </a:r>
          </a:p>
        </p:txBody>
      </p:sp>
      <p:sp>
        <p:nvSpPr>
          <p:cNvPr id="6" name="Rectangle 5"/>
          <p:cNvSpPr/>
          <p:nvPr/>
        </p:nvSpPr>
        <p:spPr>
          <a:xfrm>
            <a:off x="2627784"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JavaScript, DOM</a:t>
            </a:r>
          </a:p>
          <a:p>
            <a:pPr algn="ctr"/>
            <a:r>
              <a:rPr lang="sv-SE" sz="1400" i="1" dirty="0" smtClean="0"/>
              <a:t>Webbteknik I</a:t>
            </a:r>
            <a:endParaRPr lang="sv-SE" sz="1400" i="1" dirty="0"/>
          </a:p>
        </p:txBody>
      </p:sp>
      <p:sp>
        <p:nvSpPr>
          <p:cNvPr id="7" name="Rectangle 6"/>
          <p:cNvSpPr/>
          <p:nvPr/>
        </p:nvSpPr>
        <p:spPr>
          <a:xfrm>
            <a:off x="4802019"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JS-API:ER</a:t>
            </a:r>
            <a:br>
              <a:rPr lang="sv-SE" dirty="0" smtClean="0"/>
            </a:br>
            <a:r>
              <a:rPr lang="sv-SE" dirty="0" err="1" smtClean="0"/>
              <a:t>Webb-API:er</a:t>
            </a:r>
            <a:r>
              <a:rPr lang="sv-SE" dirty="0" smtClean="0"/>
              <a:t/>
            </a:r>
            <a:br>
              <a:rPr lang="sv-SE" dirty="0" smtClean="0"/>
            </a:br>
            <a:r>
              <a:rPr lang="sv-SE" dirty="0" err="1" smtClean="0"/>
              <a:t>Mashup</a:t>
            </a:r>
            <a:endParaRPr lang="sv-SE" dirty="0" smtClean="0"/>
          </a:p>
          <a:p>
            <a:pPr algn="ctr"/>
            <a:r>
              <a:rPr lang="sv-SE" sz="1400" i="1" dirty="0" smtClean="0"/>
              <a:t>Webbteknik II</a:t>
            </a:r>
            <a:endParaRPr lang="sv-SE" sz="1400" i="1" dirty="0"/>
          </a:p>
        </p:txBody>
      </p:sp>
      <p:sp>
        <p:nvSpPr>
          <p:cNvPr id="8" name="Rectangle 7"/>
          <p:cNvSpPr/>
          <p:nvPr/>
        </p:nvSpPr>
        <p:spPr>
          <a:xfrm>
            <a:off x="6948264"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Avancerad JS</a:t>
            </a:r>
          </a:p>
          <a:p>
            <a:pPr algn="ctr"/>
            <a:r>
              <a:rPr lang="sv-SE" sz="1400" i="1" dirty="0" smtClean="0"/>
              <a:t>RIA-utveckling </a:t>
            </a:r>
            <a:br>
              <a:rPr lang="sv-SE" sz="1400" i="1" dirty="0" smtClean="0"/>
            </a:br>
            <a:r>
              <a:rPr lang="sv-SE" sz="1400" i="1" dirty="0" smtClean="0"/>
              <a:t>med JS</a:t>
            </a:r>
            <a:endParaRPr lang="sv-SE" sz="1400" i="1" dirty="0"/>
          </a:p>
        </p:txBody>
      </p:sp>
      <p:sp>
        <p:nvSpPr>
          <p:cNvPr id="9" name="Rectangle 8"/>
          <p:cNvSpPr/>
          <p:nvPr/>
        </p:nvSpPr>
        <p:spPr>
          <a:xfrm>
            <a:off x="5652120" y="3361556"/>
            <a:ext cx="1656184" cy="936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v-SE" sz="1600" dirty="0" smtClean="0"/>
              <a:t>OOAD</a:t>
            </a:r>
          </a:p>
        </p:txBody>
      </p:sp>
      <p:cxnSp>
        <p:nvCxnSpPr>
          <p:cNvPr id="10" name="Straight Arrow Connector 9"/>
          <p:cNvCxnSpPr>
            <a:stCxn id="5" idx="0"/>
            <a:endCxn id="6" idx="2"/>
          </p:cNvCxnSpPr>
          <p:nvPr/>
        </p:nvCxnSpPr>
        <p:spPr>
          <a:xfrm flipV="1">
            <a:off x="2015716" y="2857500"/>
            <a:ext cx="1505171"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444208" y="2857500"/>
            <a:ext cx="1505171"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419872" y="3361556"/>
            <a:ext cx="1656184" cy="936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v-SE" sz="1600" dirty="0" smtClean="0"/>
              <a:t>PHP</a:t>
            </a:r>
          </a:p>
        </p:txBody>
      </p:sp>
      <p:cxnSp>
        <p:nvCxnSpPr>
          <p:cNvPr id="13" name="Straight Arrow Connector 12"/>
          <p:cNvCxnSpPr/>
          <p:nvPr/>
        </p:nvCxnSpPr>
        <p:spPr>
          <a:xfrm flipV="1">
            <a:off x="4218957" y="2857500"/>
            <a:ext cx="1505171"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ight Arrow 13"/>
          <p:cNvSpPr/>
          <p:nvPr/>
        </p:nvSpPr>
        <p:spPr>
          <a:xfrm>
            <a:off x="2253749" y="2137420"/>
            <a:ext cx="446043" cy="3600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15" name="Right Arrow 14"/>
          <p:cNvSpPr/>
          <p:nvPr/>
        </p:nvSpPr>
        <p:spPr>
          <a:xfrm>
            <a:off x="4413989" y="2137420"/>
            <a:ext cx="446043" cy="3600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16" name="Right Arrow 15"/>
          <p:cNvSpPr/>
          <p:nvPr/>
        </p:nvSpPr>
        <p:spPr>
          <a:xfrm>
            <a:off x="6588224" y="2137420"/>
            <a:ext cx="446043" cy="3600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pic>
        <p:nvPicPr>
          <p:cNvPr id="20" name="Picture 4" descr="P:\Icons\32x32\shadow\pin_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646029"/>
            <a:ext cx="411163" cy="41116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www.w3.org/html/logo/downloads/HTML5_Logo_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7880" y="2317440"/>
            <a:ext cx="460344" cy="460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25947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nyheter24.se/nextinfashion/fruhagglund/files/2010/05/90210v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481235"/>
            <a:ext cx="6480720" cy="484180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78101036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1990</a:t>
            </a:r>
            <a:endParaRPr lang="sv-SE" dirty="0"/>
          </a:p>
        </p:txBody>
      </p:sp>
      <p:pic>
        <p:nvPicPr>
          <p:cNvPr id="4" name="Picture 3"/>
          <p:cNvPicPr>
            <a:picLocks noChangeAspect="1" noChangeArrowheads="1"/>
          </p:cNvPicPr>
          <p:nvPr/>
        </p:nvPicPr>
        <p:blipFill>
          <a:blip r:embed="rId3" cstate="print"/>
          <a:srcRect/>
          <a:stretch>
            <a:fillRect/>
          </a:stretch>
        </p:blipFill>
        <p:spPr bwMode="auto">
          <a:xfrm>
            <a:off x="6372200" y="841276"/>
            <a:ext cx="1627024" cy="174987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a:spLocks noChangeArrowheads="1"/>
          </p:cNvSpPr>
          <p:nvPr/>
        </p:nvSpPr>
        <p:spPr bwMode="auto">
          <a:xfrm>
            <a:off x="394966" y="1901651"/>
            <a:ext cx="4019498" cy="307777"/>
          </a:xfrm>
          <a:prstGeom prst="rect">
            <a:avLst/>
          </a:prstGeom>
          <a:noFill/>
          <a:ln w="9525" algn="ctr">
            <a:noFill/>
            <a:miter lim="800000"/>
            <a:headEnd/>
            <a:tailEnd/>
          </a:ln>
        </p:spPr>
        <p:txBody>
          <a:bodyPr wrap="none" anchor="ctr">
            <a:spAutoFit/>
          </a:bodyPr>
          <a:lstStyle/>
          <a:p>
            <a:r>
              <a:rPr lang="sv-SE" sz="1400" dirty="0">
                <a:latin typeface="Minya Nouvelle" charset="0"/>
              </a:rPr>
              <a:t>1990 Schweiz, Cern </a:t>
            </a:r>
            <a:r>
              <a:rPr lang="sv-SE" sz="1400" dirty="0" err="1">
                <a:latin typeface="Minya Nouvelle" charset="0"/>
              </a:rPr>
              <a:t>particle</a:t>
            </a:r>
            <a:r>
              <a:rPr lang="sv-SE" sz="1400" dirty="0">
                <a:latin typeface="Minya Nouvelle" charset="0"/>
              </a:rPr>
              <a:t> </a:t>
            </a:r>
            <a:r>
              <a:rPr lang="sv-SE" sz="1400" dirty="0" err="1">
                <a:latin typeface="Minya Nouvelle" charset="0"/>
              </a:rPr>
              <a:t>physics</a:t>
            </a:r>
            <a:r>
              <a:rPr lang="sv-SE" sz="1400" dirty="0">
                <a:latin typeface="Minya Nouvelle" charset="0"/>
              </a:rPr>
              <a:t> </a:t>
            </a:r>
            <a:r>
              <a:rPr lang="sv-SE" sz="1400" dirty="0" err="1">
                <a:latin typeface="Minya Nouvelle" charset="0"/>
              </a:rPr>
              <a:t>laboratory</a:t>
            </a:r>
            <a:r>
              <a:rPr lang="sv-SE" sz="1400" dirty="0">
                <a:latin typeface="Minya Nouvelle" charset="0"/>
              </a:rPr>
              <a:t> </a:t>
            </a:r>
          </a:p>
        </p:txBody>
      </p:sp>
      <p:sp>
        <p:nvSpPr>
          <p:cNvPr id="6" name="Text Box 5"/>
          <p:cNvSpPr txBox="1">
            <a:spLocks noChangeArrowheads="1"/>
          </p:cNvSpPr>
          <p:nvPr/>
        </p:nvSpPr>
        <p:spPr bwMode="auto">
          <a:xfrm>
            <a:off x="323528" y="1177649"/>
            <a:ext cx="4522135" cy="707886"/>
          </a:xfrm>
          <a:prstGeom prst="rect">
            <a:avLst/>
          </a:prstGeom>
          <a:noFill/>
          <a:ln w="9525" algn="ctr">
            <a:noFill/>
            <a:miter lim="800000"/>
            <a:headEnd/>
            <a:tailEnd/>
          </a:ln>
        </p:spPr>
        <p:txBody>
          <a:bodyPr wrap="none">
            <a:spAutoFit/>
          </a:bodyPr>
          <a:lstStyle/>
          <a:p>
            <a:r>
              <a:rPr lang="sv-SE" sz="2000" dirty="0">
                <a:latin typeface="Minya Nouvelle" charset="0"/>
              </a:rPr>
              <a:t>Tim Berners-Lee</a:t>
            </a:r>
          </a:p>
          <a:p>
            <a:r>
              <a:rPr lang="sv-SE" sz="2000" dirty="0">
                <a:latin typeface="Minya Nouvelle" charset="0"/>
              </a:rPr>
              <a:t>Skriver programmet ”</a:t>
            </a:r>
            <a:r>
              <a:rPr lang="sv-SE" sz="2000" dirty="0" err="1">
                <a:latin typeface="Minya Nouvelle" charset="0"/>
              </a:rPr>
              <a:t>WorldWideWeb</a:t>
            </a:r>
            <a:r>
              <a:rPr lang="sv-SE" sz="2000" dirty="0">
                <a:latin typeface="Minya Nouvelle" charset="0"/>
              </a:rPr>
              <a:t>”</a:t>
            </a:r>
          </a:p>
        </p:txBody>
      </p:sp>
      <p:pic>
        <p:nvPicPr>
          <p:cNvPr id="7" name="Picture 6"/>
          <p:cNvPicPr>
            <a:picLocks noChangeAspect="1" noChangeArrowheads="1"/>
          </p:cNvPicPr>
          <p:nvPr/>
        </p:nvPicPr>
        <p:blipFill>
          <a:blip r:embed="rId4" cstate="print"/>
          <a:srcRect/>
          <a:stretch>
            <a:fillRect/>
          </a:stretch>
        </p:blipFill>
        <p:spPr bwMode="auto">
          <a:xfrm>
            <a:off x="1050778" y="2425452"/>
            <a:ext cx="3173897" cy="2735262"/>
          </a:xfrm>
          <a:prstGeom prst="rect">
            <a:avLst/>
          </a:prstGeom>
          <a:ln>
            <a:noFill/>
          </a:ln>
          <a:effectLst>
            <a:outerShdw blurRad="190500" algn="tl" rotWithShape="0">
              <a:srgbClr val="000000">
                <a:alpha val="70000"/>
              </a:srgbClr>
            </a:outerShdw>
          </a:effectLst>
        </p:spPr>
      </p:pic>
      <p:sp>
        <p:nvSpPr>
          <p:cNvPr id="8" name="Rectangle 7"/>
          <p:cNvSpPr>
            <a:spLocks noChangeArrowheads="1"/>
          </p:cNvSpPr>
          <p:nvPr/>
        </p:nvSpPr>
        <p:spPr bwMode="auto">
          <a:xfrm>
            <a:off x="899592" y="5160714"/>
            <a:ext cx="4126451" cy="400110"/>
          </a:xfrm>
          <a:prstGeom prst="rect">
            <a:avLst/>
          </a:prstGeom>
          <a:noFill/>
          <a:ln w="19050" algn="ctr">
            <a:noFill/>
            <a:miter lim="800000"/>
            <a:headEnd/>
            <a:tailEnd/>
          </a:ln>
        </p:spPr>
        <p:txBody>
          <a:bodyPr wrap="none">
            <a:spAutoFit/>
          </a:bodyPr>
          <a:lstStyle/>
          <a:p>
            <a:r>
              <a:rPr lang="sv-SE" sz="1000" i="1" dirty="0">
                <a:solidFill>
                  <a:schemeClr val="tx2"/>
                </a:solidFill>
                <a:latin typeface="Verdana" pitchFamily="34" charset="0"/>
              </a:rPr>
              <a:t>http://</a:t>
            </a:r>
            <a:r>
              <a:rPr lang="sv-SE" sz="1000" i="1" dirty="0" smtClean="0">
                <a:solidFill>
                  <a:schemeClr val="tx2"/>
                </a:solidFill>
                <a:latin typeface="Verdana" pitchFamily="34" charset="0"/>
              </a:rPr>
              <a:t>www.w3.org/People/Berners-Lee/WorldWideWeb.html</a:t>
            </a:r>
          </a:p>
          <a:p>
            <a:r>
              <a:rPr lang="sv-SE" sz="1000" i="1" dirty="0">
                <a:solidFill>
                  <a:schemeClr val="tx2"/>
                </a:solidFill>
                <a:latin typeface="Verdana" pitchFamily="34" charset="0"/>
              </a:rPr>
              <a:t>http://www.w3.org/History.html</a:t>
            </a:r>
          </a:p>
        </p:txBody>
      </p:sp>
      <p:sp>
        <p:nvSpPr>
          <p:cNvPr id="9" name="Line 8"/>
          <p:cNvSpPr>
            <a:spLocks noChangeShapeType="1"/>
          </p:cNvSpPr>
          <p:nvPr/>
        </p:nvSpPr>
        <p:spPr bwMode="auto">
          <a:xfrm>
            <a:off x="4521813" y="4081636"/>
            <a:ext cx="647700" cy="0"/>
          </a:xfrm>
          <a:prstGeom prst="line">
            <a:avLst/>
          </a:prstGeom>
          <a:noFill/>
          <a:ln w="73025">
            <a:solidFill>
              <a:schemeClr val="tx1"/>
            </a:solidFill>
            <a:round/>
            <a:headEnd/>
            <a:tailEnd type="stealth" w="med" len="med"/>
          </a:ln>
        </p:spPr>
        <p:txBody>
          <a:bodyPr wrap="none">
            <a:spAutoFit/>
          </a:bodyPr>
          <a:lstStyle/>
          <a:p>
            <a:endParaRPr lang="sv-SE"/>
          </a:p>
        </p:txBody>
      </p:sp>
      <p:pic>
        <p:nvPicPr>
          <p:cNvPr id="829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69665">
            <a:off x="5441159" y="2941275"/>
            <a:ext cx="2932242" cy="20510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82948" name="Picture 4" descr="L:\WorkSpace\tstjo\Icons\v_collection_png\64x64\shadow\pin2_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8766" y="485898"/>
            <a:ext cx="320916" cy="320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5104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0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82946"/>
                                        </p:tgtEl>
                                        <p:attrNameLst>
                                          <p:attrName>style.visibility</p:attrName>
                                        </p:attrNameLst>
                                      </p:cBhvr>
                                      <p:to>
                                        <p:strVal val="visible"/>
                                      </p:to>
                                    </p:set>
                                    <p:animEffect transition="in" filter="fade">
                                      <p:cBhvr>
                                        <p:cTn id="26" dur="500"/>
                                        <p:tgtEl>
                                          <p:spTgt spid="82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3.bp.blogspot.com/_INKeyl1yOiA/TKzCWuN-mdI/AAAAAAAAAOQ/YG7Akx_jljQ/s1600/Pulp-Fiction+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553244"/>
            <a:ext cx="6912768" cy="464476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5532703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Webben 1994</a:t>
            </a:r>
            <a:endParaRPr lang="sv-SE" dirty="0"/>
          </a:p>
        </p:txBody>
      </p:sp>
      <p:pic>
        <p:nvPicPr>
          <p:cNvPr id="860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129308"/>
            <a:ext cx="6298406" cy="424982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32002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5875">
          <a:solidFill>
            <a:srgbClr val="FF0000"/>
          </a:solidFill>
          <a:tailEnd type="arrow"/>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latin typeface="Minya Nouvelle" pitchFamily="2"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216025</TotalTime>
  <Words>688</Words>
  <Application>Microsoft Macintosh PowerPoint</Application>
  <PresentationFormat>On-screen Show (16:10)</PresentationFormat>
  <Paragraphs>237</Paragraphs>
  <Slides>34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Verdana</vt:lpstr>
      <vt:lpstr>Georgia</vt:lpstr>
      <vt:lpstr>Algerian</vt:lpstr>
      <vt:lpstr>Garamond</vt:lpstr>
      <vt:lpstr>Minya Nouvelle</vt:lpstr>
      <vt:lpstr>Calisto MT</vt:lpstr>
      <vt:lpstr>Calibri</vt:lpstr>
      <vt:lpstr>Office Theme</vt:lpstr>
      <vt:lpstr>F01 - Introduktion</vt:lpstr>
      <vt:lpstr>F01 - Introduktion</vt:lpstr>
      <vt:lpstr>En webbapplikations struktur</vt:lpstr>
      <vt:lpstr>Klientsidan</vt:lpstr>
      <vt:lpstr>Klientsidespåret</vt:lpstr>
      <vt:lpstr>PowerPoint Presentation</vt:lpstr>
      <vt:lpstr>1990</vt:lpstr>
      <vt:lpstr>PowerPoint Presentation</vt:lpstr>
      <vt:lpstr>Webben 1994</vt:lpstr>
      <vt:lpstr>PowerPoint Presentation</vt:lpstr>
      <vt:lpstr>Webben 1996</vt:lpstr>
      <vt:lpstr>PowerPoint Presentation</vt:lpstr>
      <vt:lpstr>Webben 1999</vt:lpstr>
      <vt:lpstr>PowerPoint Presentation</vt:lpstr>
      <vt:lpstr>Webben 2003 och framåt…</vt:lpstr>
      <vt:lpstr>CSS Zen Garden</vt:lpstr>
      <vt:lpstr>Webben idag och imorgon</vt:lpstr>
      <vt:lpstr>PowerPoint Presentation</vt:lpstr>
      <vt:lpstr>Utveckla i “molnet”</vt:lpstr>
      <vt:lpstr>PowerPoint Presentation</vt:lpstr>
      <vt:lpstr>Big No-no:s</vt:lpstr>
      <vt:lpstr>Webben är inte Internet</vt:lpstr>
      <vt:lpstr>Webben är en applikation på Internet</vt:lpstr>
      <vt:lpstr>Klient/serversystem</vt:lpstr>
      <vt:lpstr>Klientsideskript</vt:lpstr>
      <vt:lpstr>Serversideskript</vt:lpstr>
      <vt:lpstr>Datalagring</vt:lpstr>
      <vt:lpstr>Klientsidan</vt:lpstr>
      <vt:lpstr>PowerPoint Presentation</vt:lpstr>
      <vt:lpstr>HTML 4.01</vt:lpstr>
      <vt:lpstr>CSS</vt:lpstr>
      <vt:lpstr>XHTML</vt:lpstr>
      <vt:lpstr>HTML5</vt:lpstr>
      <vt:lpstr>HTML Next</vt:lpstr>
    </vt:vector>
  </TitlesOfParts>
  <Company>Högskolan i Kalmar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Leitet</dc:creator>
  <cp:lastModifiedBy>Johan Leitet</cp:lastModifiedBy>
  <cp:revision>4429</cp:revision>
  <dcterms:created xsi:type="dcterms:W3CDTF">2009-01-05T10:26:14Z</dcterms:created>
  <dcterms:modified xsi:type="dcterms:W3CDTF">2013-09-03T13:04:06Z</dcterms:modified>
</cp:coreProperties>
</file>